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1"/>
  </p:sldMasterIdLst>
  <p:notesMasterIdLst>
    <p:notesMasterId r:id="rId23"/>
  </p:notesMasterIdLst>
  <p:handoutMasterIdLst>
    <p:handoutMasterId r:id="rId24"/>
  </p:handoutMasterIdLst>
  <p:sldIdLst>
    <p:sldId id="256" r:id="rId2"/>
    <p:sldId id="258" r:id="rId3"/>
    <p:sldId id="260" r:id="rId4"/>
    <p:sldId id="261" r:id="rId5"/>
    <p:sldId id="259" r:id="rId6"/>
    <p:sldId id="263" r:id="rId7"/>
    <p:sldId id="264" r:id="rId8"/>
    <p:sldId id="265" r:id="rId9"/>
    <p:sldId id="266" r:id="rId10"/>
    <p:sldId id="267" r:id="rId11"/>
    <p:sldId id="268" r:id="rId12"/>
    <p:sldId id="269" r:id="rId13"/>
    <p:sldId id="271" r:id="rId14"/>
    <p:sldId id="277" r:id="rId15"/>
    <p:sldId id="276" r:id="rId16"/>
    <p:sldId id="262" r:id="rId17"/>
    <p:sldId id="273" r:id="rId18"/>
    <p:sldId id="272" r:id="rId19"/>
    <p:sldId id="274" r:id="rId20"/>
    <p:sldId id="275" r:id="rId21"/>
    <p:sldId id="278" r:id="rId22"/>
  </p:sldIdLst>
  <p:sldSz cx="9144000" cy="6858000" type="screen4x3"/>
  <p:notesSz cx="7010400" cy="9296400"/>
  <p:defaultTextStyle>
    <a:defPPr>
      <a:defRPr lang="en-US"/>
    </a:defPPr>
    <a:lvl1pPr algn="l" rtl="0" eaLnBrk="0" fontAlgn="base" hangingPunct="0">
      <a:spcBef>
        <a:spcPct val="0"/>
      </a:spcBef>
      <a:spcAft>
        <a:spcPct val="0"/>
      </a:spcAft>
      <a:defRPr sz="1600" kern="1200">
        <a:solidFill>
          <a:schemeClr val="tx1"/>
        </a:solidFill>
        <a:latin typeface="BauerBodni Titl BT" pitchFamily="82" charset="0"/>
        <a:ea typeface="+mn-ea"/>
        <a:cs typeface="+mn-cs"/>
      </a:defRPr>
    </a:lvl1pPr>
    <a:lvl2pPr marL="457200" algn="l" rtl="0" eaLnBrk="0" fontAlgn="base" hangingPunct="0">
      <a:spcBef>
        <a:spcPct val="0"/>
      </a:spcBef>
      <a:spcAft>
        <a:spcPct val="0"/>
      </a:spcAft>
      <a:defRPr sz="1600" kern="1200">
        <a:solidFill>
          <a:schemeClr val="tx1"/>
        </a:solidFill>
        <a:latin typeface="BauerBodni Titl BT" pitchFamily="82" charset="0"/>
        <a:ea typeface="+mn-ea"/>
        <a:cs typeface="+mn-cs"/>
      </a:defRPr>
    </a:lvl2pPr>
    <a:lvl3pPr marL="914400" algn="l" rtl="0" eaLnBrk="0" fontAlgn="base" hangingPunct="0">
      <a:spcBef>
        <a:spcPct val="0"/>
      </a:spcBef>
      <a:spcAft>
        <a:spcPct val="0"/>
      </a:spcAft>
      <a:defRPr sz="1600" kern="1200">
        <a:solidFill>
          <a:schemeClr val="tx1"/>
        </a:solidFill>
        <a:latin typeface="BauerBodni Titl BT" pitchFamily="82" charset="0"/>
        <a:ea typeface="+mn-ea"/>
        <a:cs typeface="+mn-cs"/>
      </a:defRPr>
    </a:lvl3pPr>
    <a:lvl4pPr marL="1371600" algn="l" rtl="0" eaLnBrk="0" fontAlgn="base" hangingPunct="0">
      <a:spcBef>
        <a:spcPct val="0"/>
      </a:spcBef>
      <a:spcAft>
        <a:spcPct val="0"/>
      </a:spcAft>
      <a:defRPr sz="1600" kern="1200">
        <a:solidFill>
          <a:schemeClr val="tx1"/>
        </a:solidFill>
        <a:latin typeface="BauerBodni Titl BT" pitchFamily="82" charset="0"/>
        <a:ea typeface="+mn-ea"/>
        <a:cs typeface="+mn-cs"/>
      </a:defRPr>
    </a:lvl4pPr>
    <a:lvl5pPr marL="1828800" algn="l" rtl="0" eaLnBrk="0" fontAlgn="base" hangingPunct="0">
      <a:spcBef>
        <a:spcPct val="0"/>
      </a:spcBef>
      <a:spcAft>
        <a:spcPct val="0"/>
      </a:spcAft>
      <a:defRPr sz="1600" kern="1200">
        <a:solidFill>
          <a:schemeClr val="tx1"/>
        </a:solidFill>
        <a:latin typeface="BauerBodni Titl BT" pitchFamily="82" charset="0"/>
        <a:ea typeface="+mn-ea"/>
        <a:cs typeface="+mn-cs"/>
      </a:defRPr>
    </a:lvl5pPr>
    <a:lvl6pPr marL="2286000" algn="l" defTabSz="914400" rtl="0" eaLnBrk="1" latinLnBrk="0" hangingPunct="1">
      <a:defRPr sz="1600" kern="1200">
        <a:solidFill>
          <a:schemeClr val="tx1"/>
        </a:solidFill>
        <a:latin typeface="BauerBodni Titl BT" pitchFamily="82" charset="0"/>
        <a:ea typeface="+mn-ea"/>
        <a:cs typeface="+mn-cs"/>
      </a:defRPr>
    </a:lvl6pPr>
    <a:lvl7pPr marL="2743200" algn="l" defTabSz="914400" rtl="0" eaLnBrk="1" latinLnBrk="0" hangingPunct="1">
      <a:defRPr sz="1600" kern="1200">
        <a:solidFill>
          <a:schemeClr val="tx1"/>
        </a:solidFill>
        <a:latin typeface="BauerBodni Titl BT" pitchFamily="82" charset="0"/>
        <a:ea typeface="+mn-ea"/>
        <a:cs typeface="+mn-cs"/>
      </a:defRPr>
    </a:lvl7pPr>
    <a:lvl8pPr marL="3200400" algn="l" defTabSz="914400" rtl="0" eaLnBrk="1" latinLnBrk="0" hangingPunct="1">
      <a:defRPr sz="1600" kern="1200">
        <a:solidFill>
          <a:schemeClr val="tx1"/>
        </a:solidFill>
        <a:latin typeface="BauerBodni Titl BT" pitchFamily="82" charset="0"/>
        <a:ea typeface="+mn-ea"/>
        <a:cs typeface="+mn-cs"/>
      </a:defRPr>
    </a:lvl8pPr>
    <a:lvl9pPr marL="3657600" algn="l" defTabSz="914400" rtl="0" eaLnBrk="1" latinLnBrk="0" hangingPunct="1">
      <a:defRPr sz="1600" kern="1200">
        <a:solidFill>
          <a:schemeClr val="tx1"/>
        </a:solidFill>
        <a:latin typeface="BauerBodni Titl BT" pitchFamily="82"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4A8F"/>
    <a:srgbClr val="FF0000"/>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458" autoAdjust="0"/>
  </p:normalViewPr>
  <p:slideViewPr>
    <p:cSldViewPr>
      <p:cViewPr varScale="1">
        <p:scale>
          <a:sx n="90" d="100"/>
          <a:sy n="90" d="100"/>
        </p:scale>
        <p:origin x="1008" y="3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64" d="100"/>
          <a:sy n="64" d="100"/>
        </p:scale>
        <p:origin x="-2616" y="-8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75779"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Arial" charset="0"/>
              </a:defRPr>
            </a:lvl1pPr>
          </a:lstStyle>
          <a:p>
            <a:pPr>
              <a:defRPr/>
            </a:pPr>
            <a:endParaRPr lang="en-US"/>
          </a:p>
        </p:txBody>
      </p:sp>
      <p:sp>
        <p:nvSpPr>
          <p:cNvPr id="75780"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75781"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smtClean="0">
                <a:latin typeface="Arial" charset="0"/>
              </a:defRPr>
            </a:lvl1pPr>
          </a:lstStyle>
          <a:p>
            <a:pPr>
              <a:defRPr/>
            </a:pPr>
            <a:fld id="{1D10C6D7-AD60-468D-971B-9557D9A5FF51}" type="slidenum">
              <a:rPr lang="en-US" altLang="en-US"/>
              <a:pPr>
                <a:defRPr/>
              </a:pPr>
              <a:t>‹#›</a:t>
            </a:fld>
            <a:endParaRPr lang="en-US" altLang="en-US"/>
          </a:p>
        </p:txBody>
      </p:sp>
    </p:spTree>
    <p:extLst>
      <p:ext uri="{BB962C8B-B14F-4D97-AF65-F5344CB8AC3E}">
        <p14:creationId xmlns:p14="http://schemas.microsoft.com/office/powerpoint/2010/main" val="19821091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7475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Arial" charset="0"/>
              </a:defRPr>
            </a:lvl1pPr>
          </a:lstStyle>
          <a:p>
            <a:pPr>
              <a:defRPr/>
            </a:pPr>
            <a:endParaRPr lang="en-US"/>
          </a:p>
        </p:txBody>
      </p:sp>
      <p:sp>
        <p:nvSpPr>
          <p:cNvPr id="1126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74757"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475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7475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smtClean="0">
                <a:latin typeface="Arial" charset="0"/>
              </a:defRPr>
            </a:lvl1pPr>
          </a:lstStyle>
          <a:p>
            <a:pPr>
              <a:defRPr/>
            </a:pPr>
            <a:fld id="{3F369C5A-E75B-4B2C-9C23-0202D462ED97}" type="slidenum">
              <a:rPr lang="en-US" altLang="en-US"/>
              <a:pPr>
                <a:defRPr/>
              </a:pPr>
              <a:t>‹#›</a:t>
            </a:fld>
            <a:endParaRPr lang="en-US" altLang="en-US"/>
          </a:p>
        </p:txBody>
      </p:sp>
    </p:spTree>
    <p:extLst>
      <p:ext uri="{BB962C8B-B14F-4D97-AF65-F5344CB8AC3E}">
        <p14:creationId xmlns:p14="http://schemas.microsoft.com/office/powerpoint/2010/main" val="7038330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A45C441E-24EA-4AA9-8F71-84E3180F56F2}" type="slidenum">
              <a:rPr lang="en-US" altLang="en-US"/>
              <a:pPr/>
              <a:t>1</a:t>
            </a:fld>
            <a:endParaRPr lang="en-US" alt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altLang="en-US" smtClean="0"/>
          </a:p>
        </p:txBody>
      </p:sp>
    </p:spTree>
    <p:extLst>
      <p:ext uri="{BB962C8B-B14F-4D97-AF65-F5344CB8AC3E}">
        <p14:creationId xmlns:p14="http://schemas.microsoft.com/office/powerpoint/2010/main" val="2121103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369C5A-E75B-4B2C-9C23-0202D462ED97}" type="slidenum">
              <a:rPr lang="en-US" altLang="en-US" smtClean="0"/>
              <a:pPr>
                <a:defRPr/>
              </a:pPr>
              <a:t>3</a:t>
            </a:fld>
            <a:endParaRPr lang="en-US" altLang="en-US"/>
          </a:p>
        </p:txBody>
      </p:sp>
    </p:spTree>
    <p:extLst>
      <p:ext uri="{BB962C8B-B14F-4D97-AF65-F5344CB8AC3E}">
        <p14:creationId xmlns:p14="http://schemas.microsoft.com/office/powerpoint/2010/main" val="10295002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ctrTitle"/>
          </p:nvPr>
        </p:nvSpPr>
        <p:spPr>
          <a:xfrm>
            <a:off x="1377950" y="1304925"/>
            <a:ext cx="7156450" cy="685800"/>
          </a:xfrm>
        </p:spPr>
        <p:txBody>
          <a:bodyPr/>
          <a:lstStyle>
            <a:lvl1pPr>
              <a:defRPr sz="3600">
                <a:solidFill>
                  <a:schemeClr val="bg2"/>
                </a:solidFill>
              </a:defRPr>
            </a:lvl1pPr>
          </a:lstStyle>
          <a:p>
            <a:r>
              <a:rPr lang="en-US"/>
              <a:t>Show Title</a:t>
            </a:r>
          </a:p>
        </p:txBody>
      </p:sp>
      <p:sp>
        <p:nvSpPr>
          <p:cNvPr id="76803" name="Rectangle 3"/>
          <p:cNvSpPr>
            <a:spLocks noGrp="1" noChangeArrowheads="1"/>
          </p:cNvSpPr>
          <p:nvPr>
            <p:ph type="subTitle" idx="1"/>
          </p:nvPr>
        </p:nvSpPr>
        <p:spPr>
          <a:xfrm>
            <a:off x="4572000" y="4876800"/>
            <a:ext cx="4343400" cy="1524000"/>
          </a:xfrm>
        </p:spPr>
        <p:txBody>
          <a:bodyPr/>
          <a:lstStyle>
            <a:lvl1pPr marL="0" indent="0">
              <a:buFont typeface="Wingdings" pitchFamily="2" charset="2"/>
              <a:buNone/>
              <a:defRPr>
                <a:solidFill>
                  <a:srgbClr val="DB540D"/>
                </a:solidFill>
                <a:effectLst>
                  <a:outerShdw blurRad="38100" dist="38100" dir="2700000" algn="tl">
                    <a:srgbClr val="C0C0C0"/>
                  </a:outerShdw>
                </a:effectLst>
              </a:defRPr>
            </a:lvl1pPr>
          </a:lstStyle>
          <a:p>
            <a:r>
              <a:rPr lang="en-US"/>
              <a:t>Click to edit personal info</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chemeClr val="tx1"/>
              </a:buClr>
              <a:buFont typeface="Arial" pitchFamily="34" charset="0"/>
              <a:buChar char="•"/>
              <a:defRPr/>
            </a:lvl1pPr>
            <a:lvl2pPr>
              <a:buClr>
                <a:schemeClr val="tx1"/>
              </a:buClr>
              <a:buFont typeface="Arial" pitchFamily="34" charset="0"/>
              <a:buChar char="•"/>
              <a:defRPr/>
            </a:lvl2pPr>
            <a:lvl3pPr>
              <a:buClr>
                <a:schemeClr val="tx1"/>
              </a:buClr>
              <a:buFont typeface="Arial" pitchFamily="34" charset="0"/>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28800" y="1524000"/>
            <a:ext cx="3352800" cy="4876800"/>
          </a:xfrm>
        </p:spPr>
        <p:txBody>
          <a:bodyPr/>
          <a:lstStyle>
            <a:lvl1pPr>
              <a:buClr>
                <a:schemeClr val="tx1"/>
              </a:buClr>
              <a:buFont typeface="Arial" pitchFamily="34" charset="0"/>
              <a:buChar char="•"/>
              <a:defRPr sz="2800"/>
            </a:lvl1pPr>
            <a:lvl2pPr>
              <a:buClr>
                <a:schemeClr val="tx1"/>
              </a:buClr>
              <a:buFont typeface="Arial" pitchFamily="34" charset="0"/>
              <a:buChar char="•"/>
              <a:defRPr sz="2400"/>
            </a:lvl2pPr>
            <a:lvl3pPr>
              <a:buClr>
                <a:schemeClr val="tx1"/>
              </a:buClr>
              <a:buFont typeface="Arial" pitchFamily="34" charset="0"/>
              <a:buChar cha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334000" y="1524000"/>
            <a:ext cx="3352800" cy="4876800"/>
          </a:xfrm>
        </p:spPr>
        <p:txBody>
          <a:bodyPr/>
          <a:lstStyle>
            <a:lvl1pPr>
              <a:buClr>
                <a:schemeClr val="tx1"/>
              </a:buClr>
              <a:buFont typeface="Arial" pitchFamily="34" charset="0"/>
              <a:buChar char="•"/>
              <a:defRPr sz="2800"/>
            </a:lvl1pPr>
            <a:lvl2pPr>
              <a:buClr>
                <a:schemeClr val="tx1"/>
              </a:buClr>
              <a:buFont typeface="Arial" pitchFamily="34" charset="0"/>
              <a:buChar char="•"/>
              <a:defRPr sz="2400"/>
            </a:lvl2pPr>
            <a:lvl3pPr>
              <a:buClr>
                <a:schemeClr val="tx1"/>
              </a:buClr>
              <a:buFont typeface="Arial" pitchFamily="34" charset="0"/>
              <a:buChar cha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a:spLocks noChangeArrowheads="1"/>
          </p:cNvSpPr>
          <p:nvPr userDrawn="1"/>
        </p:nvSpPr>
        <p:spPr bwMode="auto">
          <a:xfrm>
            <a:off x="7162800" y="0"/>
            <a:ext cx="1981200" cy="1219200"/>
          </a:xfrm>
          <a:prstGeom prst="rect">
            <a:avLst/>
          </a:prstGeom>
          <a:solidFill>
            <a:schemeClr val="bg1"/>
          </a:solidFill>
          <a:ln>
            <a:noFill/>
          </a:ln>
          <a:extLst/>
        </p:spPr>
        <p:txBody>
          <a:bodyPr/>
          <a:lstStyle>
            <a:lvl1pPr>
              <a:defRPr sz="1600">
                <a:solidFill>
                  <a:schemeClr val="tx1"/>
                </a:solidFill>
                <a:latin typeface="BauerBodni Titl BT" pitchFamily="82" charset="0"/>
              </a:defRPr>
            </a:lvl1pPr>
            <a:lvl2pPr marL="742950" indent="-285750">
              <a:defRPr sz="1600">
                <a:solidFill>
                  <a:schemeClr val="tx1"/>
                </a:solidFill>
                <a:latin typeface="BauerBodni Titl BT" pitchFamily="82" charset="0"/>
              </a:defRPr>
            </a:lvl2pPr>
            <a:lvl3pPr marL="1143000" indent="-228600">
              <a:defRPr sz="1600">
                <a:solidFill>
                  <a:schemeClr val="tx1"/>
                </a:solidFill>
                <a:latin typeface="BauerBodni Titl BT" pitchFamily="82" charset="0"/>
              </a:defRPr>
            </a:lvl3pPr>
            <a:lvl4pPr marL="1600200" indent="-228600">
              <a:defRPr sz="1600">
                <a:solidFill>
                  <a:schemeClr val="tx1"/>
                </a:solidFill>
                <a:latin typeface="BauerBodni Titl BT" pitchFamily="82" charset="0"/>
              </a:defRPr>
            </a:lvl4pPr>
            <a:lvl5pPr marL="2057400" indent="-228600">
              <a:defRPr sz="1600">
                <a:solidFill>
                  <a:schemeClr val="tx1"/>
                </a:solidFill>
                <a:latin typeface="BauerBodni Titl BT" pitchFamily="82" charset="0"/>
              </a:defRPr>
            </a:lvl5pPr>
            <a:lvl6pPr marL="2514600" indent="-228600" eaLnBrk="0" fontAlgn="base" hangingPunct="0">
              <a:spcBef>
                <a:spcPct val="0"/>
              </a:spcBef>
              <a:spcAft>
                <a:spcPct val="0"/>
              </a:spcAft>
              <a:defRPr sz="1600">
                <a:solidFill>
                  <a:schemeClr val="tx1"/>
                </a:solidFill>
                <a:latin typeface="BauerBodni Titl BT" pitchFamily="82" charset="0"/>
              </a:defRPr>
            </a:lvl6pPr>
            <a:lvl7pPr marL="2971800" indent="-228600" eaLnBrk="0" fontAlgn="base" hangingPunct="0">
              <a:spcBef>
                <a:spcPct val="0"/>
              </a:spcBef>
              <a:spcAft>
                <a:spcPct val="0"/>
              </a:spcAft>
              <a:defRPr sz="1600">
                <a:solidFill>
                  <a:schemeClr val="tx1"/>
                </a:solidFill>
                <a:latin typeface="BauerBodni Titl BT" pitchFamily="82" charset="0"/>
              </a:defRPr>
            </a:lvl7pPr>
            <a:lvl8pPr marL="3429000" indent="-228600" eaLnBrk="0" fontAlgn="base" hangingPunct="0">
              <a:spcBef>
                <a:spcPct val="0"/>
              </a:spcBef>
              <a:spcAft>
                <a:spcPct val="0"/>
              </a:spcAft>
              <a:defRPr sz="1600">
                <a:solidFill>
                  <a:schemeClr val="tx1"/>
                </a:solidFill>
                <a:latin typeface="BauerBodni Titl BT" pitchFamily="82" charset="0"/>
              </a:defRPr>
            </a:lvl8pPr>
            <a:lvl9pPr marL="3886200" indent="-228600" eaLnBrk="0" fontAlgn="base" hangingPunct="0">
              <a:spcBef>
                <a:spcPct val="0"/>
              </a:spcBef>
              <a:spcAft>
                <a:spcPct val="0"/>
              </a:spcAft>
              <a:defRPr sz="1600">
                <a:solidFill>
                  <a:schemeClr val="tx1"/>
                </a:solidFill>
                <a:latin typeface="BauerBodni Titl BT" pitchFamily="82" charset="0"/>
              </a:defRPr>
            </a:lvl9pPr>
          </a:lstStyle>
          <a:p>
            <a:pPr eaLnBrk="1" hangingPunct="1">
              <a:defRPr/>
            </a:pPr>
            <a:endParaRPr lang="en-US" altLang="en-US" smtClean="0"/>
          </a:p>
        </p:txBody>
      </p:sp>
      <p:sp>
        <p:nvSpPr>
          <p:cNvPr id="3" name="TextBox 2"/>
          <p:cNvSpPr txBox="1"/>
          <p:nvPr userDrawn="1"/>
        </p:nvSpPr>
        <p:spPr>
          <a:xfrm>
            <a:off x="0" y="6400800"/>
            <a:ext cx="9144000" cy="553998"/>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400" b="1" kern="1200" cap="all" dirty="0" smtClean="0">
                <a:ln w="6350">
                  <a:noFill/>
                </a:ln>
                <a:solidFill>
                  <a:srgbClr val="0B4A8F"/>
                </a:solidFill>
                <a:effectLst/>
                <a:latin typeface="+mn-lt"/>
                <a:ea typeface="+mn-ea"/>
                <a:cs typeface="+mn-cs"/>
              </a:rPr>
              <a:t>One Civil Air Patrol, excelling in service to our nation and our members!</a:t>
            </a:r>
          </a:p>
          <a:p>
            <a:pPr eaLnBrk="1" hangingPunct="1">
              <a:defRPr/>
            </a:pPr>
            <a:endParaRPr lang="en-US" dirty="0">
              <a:solidFill>
                <a:srgbClr val="0B4A8F"/>
              </a:solidFill>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609600"/>
            <a:ext cx="20193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609600"/>
            <a:ext cx="59055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1" cstate="print"/>
          <a:srcRect/>
          <a:stretch>
            <a:fillRect/>
          </a:stretch>
        </a:blipFill>
        <a:effectLst/>
      </p:bgPr>
    </p:bg>
    <p:spTree>
      <p:nvGrpSpPr>
        <p:cNvPr id="1" name=""/>
        <p:cNvGrpSpPr/>
        <p:nvPr/>
      </p:nvGrpSpPr>
      <p:grpSpPr>
        <a:xfrm>
          <a:off x="0" y="0"/>
          <a:ext cx="0" cy="0"/>
          <a:chOff x="0" y="0"/>
          <a:chExt cx="0" cy="0"/>
        </a:xfrm>
      </p:grpSpPr>
      <p:sp>
        <p:nvSpPr>
          <p:cNvPr id="7" name="Rectangle 6"/>
          <p:cNvSpPr/>
          <p:nvPr userDrawn="1"/>
        </p:nvSpPr>
        <p:spPr bwMode="auto">
          <a:xfrm rot="10800000">
            <a:off x="0" y="1219200"/>
            <a:ext cx="9144000" cy="5638800"/>
          </a:xfrm>
          <a:prstGeom prst="rect">
            <a:avLst/>
          </a:prstGeom>
          <a:gradFill flip="none" rotWithShape="1">
            <a:gsLst>
              <a:gs pos="0">
                <a:srgbClr val="002060"/>
              </a:gs>
              <a:gs pos="15000">
                <a:schemeClr val="accent5">
                  <a:lumMod val="0"/>
                  <a:lumOff val="100000"/>
                </a:schemeClr>
              </a:gs>
              <a:gs pos="36000">
                <a:schemeClr val="accent5">
                  <a:lumMod val="100000"/>
                </a:schemeClr>
              </a:gs>
            </a:gsLst>
            <a:lin ang="16200000" scaled="1"/>
            <a:tileRect/>
          </a:gradFill>
          <a:ln w="9525" cap="flat" cmpd="sng" algn="ctr">
            <a:noFill/>
            <a:prstDash val="solid"/>
            <a:round/>
            <a:headEnd type="none" w="med" len="med"/>
            <a:tailEnd type="none" w="med" len="med"/>
          </a:ln>
          <a:effectLst>
            <a:outerShdw dist="35921" dir="2700000" algn="ctr" rotWithShape="0">
              <a:schemeClr val="bg2"/>
            </a:outerShdw>
          </a:effectLst>
        </p:spPr>
        <p:txBody>
          <a:bodyPr/>
          <a:lstStyle/>
          <a:p>
            <a:pPr eaLnBrk="1" hangingPunct="1">
              <a:defRPr/>
            </a:pPr>
            <a:endParaRPr lang="en-US"/>
          </a:p>
        </p:txBody>
      </p:sp>
      <p:sp>
        <p:nvSpPr>
          <p:cNvPr id="75778" name="Rectangle 2"/>
          <p:cNvSpPr>
            <a:spLocks noGrp="1" noChangeArrowheads="1"/>
          </p:cNvSpPr>
          <p:nvPr>
            <p:ph type="title"/>
          </p:nvPr>
        </p:nvSpPr>
        <p:spPr bwMode="auto">
          <a:xfrm>
            <a:off x="609600" y="609600"/>
            <a:ext cx="8077200" cy="609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title</a:t>
            </a:r>
          </a:p>
        </p:txBody>
      </p:sp>
      <p:sp>
        <p:nvSpPr>
          <p:cNvPr id="1027" name="Rectangle 3"/>
          <p:cNvSpPr>
            <a:spLocks noGrp="1" noChangeArrowheads="1"/>
          </p:cNvSpPr>
          <p:nvPr>
            <p:ph type="body" idx="1"/>
          </p:nvPr>
        </p:nvSpPr>
        <p:spPr bwMode="auto">
          <a:xfrm>
            <a:off x="1828800" y="1524000"/>
            <a:ext cx="68580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text</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3" name="Picture 2"/>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71296" y="76200"/>
            <a:ext cx="1752600" cy="1752600"/>
          </a:xfrm>
          <a:prstGeom prst="rect">
            <a:avLst/>
          </a:prstGeom>
        </p:spPr>
      </p:pic>
    </p:spTree>
  </p:cSld>
  <p:clrMap bg1="lt1" tx1="dk1" bg2="lt2" tx2="dk2" accent1="accent1" accent2="accent2" accent3="accent3" accent4="accent4" accent5="accent5" accent6="accent6" hlink="hlink" folHlink="folHlink"/>
  <p:sldLayoutIdLst>
    <p:sldLayoutId id="2147484547" r:id="rId1"/>
    <p:sldLayoutId id="2147484542" r:id="rId2"/>
    <p:sldLayoutId id="2147484543" r:id="rId3"/>
    <p:sldLayoutId id="2147484544" r:id="rId4"/>
    <p:sldLayoutId id="2147484546" r:id="rId5"/>
    <p:sldLayoutId id="2147484548" r:id="rId6"/>
    <p:sldLayoutId id="2147484550" r:id="rId7"/>
    <p:sldLayoutId id="2147484551" r:id="rId8"/>
    <p:sldLayoutId id="2147484552" r:id="rId9"/>
  </p:sldLayoutIdLst>
  <p:timing>
    <p:tnLst>
      <p:par>
        <p:cTn id="1" dur="indefinite" restart="never" nodeType="tmRoot"/>
      </p:par>
    </p:tnLst>
  </p:timing>
  <p:txStyles>
    <p:titleStyle>
      <a:lvl1pPr algn="l" rtl="0" eaLnBrk="0" fontAlgn="base" hangingPunct="0">
        <a:spcBef>
          <a:spcPct val="0"/>
        </a:spcBef>
        <a:spcAft>
          <a:spcPct val="0"/>
        </a:spcAft>
        <a:defRPr sz="3200" b="1">
          <a:solidFill>
            <a:srgbClr val="0B4A8F"/>
          </a:solidFill>
          <a:effectLst/>
          <a:latin typeface="+mj-lt"/>
          <a:ea typeface="+mj-ea"/>
          <a:cs typeface="+mj-cs"/>
        </a:defRPr>
      </a:lvl1pPr>
      <a:lvl2pPr algn="l" rtl="0" eaLnBrk="0" fontAlgn="base" hangingPunct="0">
        <a:spcBef>
          <a:spcPct val="0"/>
        </a:spcBef>
        <a:spcAft>
          <a:spcPct val="0"/>
        </a:spcAft>
        <a:defRPr sz="3200" b="1">
          <a:solidFill>
            <a:srgbClr val="0B4A8F"/>
          </a:solidFill>
          <a:effectLst>
            <a:outerShdw blurRad="38100" dist="38100" dir="2700000" algn="tl">
              <a:srgbClr val="C0C0C0"/>
            </a:outerShdw>
          </a:effectLst>
          <a:latin typeface="Arial" charset="0"/>
        </a:defRPr>
      </a:lvl2pPr>
      <a:lvl3pPr algn="l" rtl="0" eaLnBrk="0" fontAlgn="base" hangingPunct="0">
        <a:spcBef>
          <a:spcPct val="0"/>
        </a:spcBef>
        <a:spcAft>
          <a:spcPct val="0"/>
        </a:spcAft>
        <a:defRPr sz="3200" b="1">
          <a:solidFill>
            <a:srgbClr val="0B4A8F"/>
          </a:solidFill>
          <a:effectLst>
            <a:outerShdw blurRad="38100" dist="38100" dir="2700000" algn="tl">
              <a:srgbClr val="C0C0C0"/>
            </a:outerShdw>
          </a:effectLst>
          <a:latin typeface="Arial" charset="0"/>
        </a:defRPr>
      </a:lvl3pPr>
      <a:lvl4pPr algn="l" rtl="0" eaLnBrk="0" fontAlgn="base" hangingPunct="0">
        <a:spcBef>
          <a:spcPct val="0"/>
        </a:spcBef>
        <a:spcAft>
          <a:spcPct val="0"/>
        </a:spcAft>
        <a:defRPr sz="3200" b="1">
          <a:solidFill>
            <a:srgbClr val="0B4A8F"/>
          </a:solidFill>
          <a:effectLst>
            <a:outerShdw blurRad="38100" dist="38100" dir="2700000" algn="tl">
              <a:srgbClr val="C0C0C0"/>
            </a:outerShdw>
          </a:effectLst>
          <a:latin typeface="Arial" charset="0"/>
        </a:defRPr>
      </a:lvl4pPr>
      <a:lvl5pPr algn="l" rtl="0" eaLnBrk="0" fontAlgn="base" hangingPunct="0">
        <a:spcBef>
          <a:spcPct val="0"/>
        </a:spcBef>
        <a:spcAft>
          <a:spcPct val="0"/>
        </a:spcAft>
        <a:defRPr sz="3200" b="1">
          <a:solidFill>
            <a:srgbClr val="0B4A8F"/>
          </a:solidFill>
          <a:effectLst>
            <a:outerShdw blurRad="38100" dist="38100" dir="2700000" algn="tl">
              <a:srgbClr val="C0C0C0"/>
            </a:outerShdw>
          </a:effectLst>
          <a:latin typeface="Arial" charset="0"/>
        </a:defRPr>
      </a:lvl5pPr>
      <a:lvl6pPr marL="457200" algn="l" rtl="0" fontAlgn="base">
        <a:spcBef>
          <a:spcPct val="0"/>
        </a:spcBef>
        <a:spcAft>
          <a:spcPct val="0"/>
        </a:spcAft>
        <a:defRPr sz="3200" b="1">
          <a:solidFill>
            <a:srgbClr val="DB540D"/>
          </a:solidFill>
          <a:effectLst>
            <a:outerShdw blurRad="38100" dist="38100" dir="2700000" algn="tl">
              <a:srgbClr val="C0C0C0"/>
            </a:outerShdw>
          </a:effectLst>
          <a:latin typeface="Arial" charset="0"/>
        </a:defRPr>
      </a:lvl6pPr>
      <a:lvl7pPr marL="914400" algn="l" rtl="0" fontAlgn="base">
        <a:spcBef>
          <a:spcPct val="0"/>
        </a:spcBef>
        <a:spcAft>
          <a:spcPct val="0"/>
        </a:spcAft>
        <a:defRPr sz="3200" b="1">
          <a:solidFill>
            <a:srgbClr val="DB540D"/>
          </a:solidFill>
          <a:effectLst>
            <a:outerShdw blurRad="38100" dist="38100" dir="2700000" algn="tl">
              <a:srgbClr val="C0C0C0"/>
            </a:outerShdw>
          </a:effectLst>
          <a:latin typeface="Arial" charset="0"/>
        </a:defRPr>
      </a:lvl7pPr>
      <a:lvl8pPr marL="1371600" algn="l" rtl="0" fontAlgn="base">
        <a:spcBef>
          <a:spcPct val="0"/>
        </a:spcBef>
        <a:spcAft>
          <a:spcPct val="0"/>
        </a:spcAft>
        <a:defRPr sz="3200" b="1">
          <a:solidFill>
            <a:srgbClr val="DB540D"/>
          </a:solidFill>
          <a:effectLst>
            <a:outerShdw blurRad="38100" dist="38100" dir="2700000" algn="tl">
              <a:srgbClr val="C0C0C0"/>
            </a:outerShdw>
          </a:effectLst>
          <a:latin typeface="Arial" charset="0"/>
        </a:defRPr>
      </a:lvl8pPr>
      <a:lvl9pPr marL="1828800" algn="l" rtl="0" fontAlgn="base">
        <a:spcBef>
          <a:spcPct val="0"/>
        </a:spcBef>
        <a:spcAft>
          <a:spcPct val="0"/>
        </a:spcAft>
        <a:defRPr sz="3200" b="1">
          <a:solidFill>
            <a:srgbClr val="DB540D"/>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lr>
          <a:srgbClr val="FF0000"/>
        </a:buClr>
        <a:buFont typeface="Wingdings" pitchFamily="2" charset="2"/>
        <a:buChar char=""/>
        <a:defRPr b="1">
          <a:solidFill>
            <a:srgbClr val="333333"/>
          </a:solidFill>
          <a:latin typeface="+mn-lt"/>
          <a:ea typeface="+mn-ea"/>
          <a:cs typeface="+mn-cs"/>
        </a:defRPr>
      </a:lvl1pPr>
      <a:lvl2pPr marL="742950" indent="-285750" algn="l" rtl="0" eaLnBrk="0" fontAlgn="base" hangingPunct="0">
        <a:spcBef>
          <a:spcPct val="20000"/>
        </a:spcBef>
        <a:spcAft>
          <a:spcPct val="0"/>
        </a:spcAft>
        <a:buClr>
          <a:srgbClr val="FF0000"/>
        </a:buClr>
        <a:buFont typeface="Wingdings" pitchFamily="2" charset="2"/>
        <a:buChar char=""/>
        <a:defRPr b="1">
          <a:solidFill>
            <a:srgbClr val="333333"/>
          </a:solidFill>
          <a:latin typeface="+mn-lt"/>
        </a:defRPr>
      </a:lvl2pPr>
      <a:lvl3pPr marL="1143000" indent="-228600" algn="l" rtl="0" eaLnBrk="0" fontAlgn="base" hangingPunct="0">
        <a:spcBef>
          <a:spcPct val="20000"/>
        </a:spcBef>
        <a:spcAft>
          <a:spcPct val="0"/>
        </a:spcAft>
        <a:buClr>
          <a:srgbClr val="FF0000"/>
        </a:buClr>
        <a:buFont typeface="Wingdings" pitchFamily="2" charset="2"/>
        <a:buChar char=""/>
        <a:defRPr b="1">
          <a:solidFill>
            <a:srgbClr val="333333"/>
          </a:solidFill>
          <a:latin typeface="+mn-lt"/>
        </a:defRPr>
      </a:lvl3pPr>
      <a:lvl4pPr marL="1600200" indent="-228600" algn="l" rtl="0" eaLnBrk="0" fontAlgn="base" hangingPunct="0">
        <a:spcBef>
          <a:spcPct val="20000"/>
        </a:spcBef>
        <a:spcAft>
          <a:spcPct val="0"/>
        </a:spcAft>
        <a:buFont typeface="Wingdings" pitchFamily="2" charset="2"/>
        <a:buChar char="Ø"/>
        <a:defRPr b="1">
          <a:solidFill>
            <a:srgbClr val="333333"/>
          </a:solidFill>
          <a:latin typeface="+mn-lt"/>
        </a:defRPr>
      </a:lvl4pPr>
      <a:lvl5pPr marL="2057400" indent="-228600" algn="l" rtl="0" eaLnBrk="0" fontAlgn="base" hangingPunct="0">
        <a:spcBef>
          <a:spcPct val="20000"/>
        </a:spcBef>
        <a:spcAft>
          <a:spcPct val="0"/>
        </a:spcAft>
        <a:buFont typeface="Wingdings" pitchFamily="2" charset="2"/>
        <a:buChar char="Ø"/>
        <a:defRPr b="1">
          <a:solidFill>
            <a:srgbClr val="333333"/>
          </a:solidFill>
          <a:latin typeface="+mn-lt"/>
        </a:defRPr>
      </a:lvl5pPr>
      <a:lvl6pPr marL="2514600" indent="-228600" algn="l" rtl="0" fontAlgn="base">
        <a:spcBef>
          <a:spcPct val="20000"/>
        </a:spcBef>
        <a:spcAft>
          <a:spcPct val="0"/>
        </a:spcAft>
        <a:buFont typeface="Wingdings" pitchFamily="2" charset="2"/>
        <a:buChar char="Ø"/>
        <a:defRPr b="1">
          <a:solidFill>
            <a:srgbClr val="333333"/>
          </a:solidFill>
          <a:latin typeface="+mn-lt"/>
        </a:defRPr>
      </a:lvl6pPr>
      <a:lvl7pPr marL="2971800" indent="-228600" algn="l" rtl="0" fontAlgn="base">
        <a:spcBef>
          <a:spcPct val="20000"/>
        </a:spcBef>
        <a:spcAft>
          <a:spcPct val="0"/>
        </a:spcAft>
        <a:buFont typeface="Wingdings" pitchFamily="2" charset="2"/>
        <a:buChar char="Ø"/>
        <a:defRPr b="1">
          <a:solidFill>
            <a:srgbClr val="333333"/>
          </a:solidFill>
          <a:latin typeface="+mn-lt"/>
        </a:defRPr>
      </a:lvl7pPr>
      <a:lvl8pPr marL="3429000" indent="-228600" algn="l" rtl="0" fontAlgn="base">
        <a:spcBef>
          <a:spcPct val="20000"/>
        </a:spcBef>
        <a:spcAft>
          <a:spcPct val="0"/>
        </a:spcAft>
        <a:buFont typeface="Wingdings" pitchFamily="2" charset="2"/>
        <a:buChar char="Ø"/>
        <a:defRPr b="1">
          <a:solidFill>
            <a:srgbClr val="333333"/>
          </a:solidFill>
          <a:latin typeface="+mn-lt"/>
        </a:defRPr>
      </a:lvl8pPr>
      <a:lvl9pPr marL="3886200" indent="-228600" algn="l" rtl="0" fontAlgn="base">
        <a:spcBef>
          <a:spcPct val="20000"/>
        </a:spcBef>
        <a:spcAft>
          <a:spcPct val="0"/>
        </a:spcAft>
        <a:buFont typeface="Wingdings" pitchFamily="2" charset="2"/>
        <a:buChar char="Ø"/>
        <a:defRPr b="1">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youtube.com/watch?v=8yACvLvQPc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1iJmlCgdWrg" TargetMode="External"/><Relationship Id="rId2" Type="http://schemas.openxmlformats.org/officeDocument/2006/relationships/hyperlink" Target="https://www.youtube.com/watch?v=YOcIxX3FQN8"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ur01.safelinks.protection.outlook.com/?url=https://www.youtube.com/watch?v%3Dyz5P2wy4X4o&amp;data=02|01||8eb0950ac24e4ba449eb08d57d355b90|84df9e7fe9f640afb435aaaaaaaaaaaa|1|0|636552590473147223&amp;sdata=ByI51MJJHAUbRWWGM6OPoJzexfjuWTCm6O7%2B6ONw6tQ%3D&amp;reserved=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Rectangle 7"/>
          <p:cNvSpPr/>
          <p:nvPr/>
        </p:nvSpPr>
        <p:spPr bwMode="auto">
          <a:xfrm rot="10800000">
            <a:off x="0" y="1219200"/>
            <a:ext cx="9144000" cy="5638800"/>
          </a:xfrm>
          <a:prstGeom prst="rect">
            <a:avLst/>
          </a:prstGeom>
          <a:gradFill flip="none" rotWithShape="1">
            <a:gsLst>
              <a:gs pos="0">
                <a:srgbClr val="002060"/>
              </a:gs>
              <a:gs pos="15000">
                <a:schemeClr val="accent5">
                  <a:lumMod val="0"/>
                  <a:lumOff val="100000"/>
                </a:schemeClr>
              </a:gs>
              <a:gs pos="36000">
                <a:schemeClr val="accent5">
                  <a:lumMod val="100000"/>
                </a:schemeClr>
              </a:gs>
            </a:gsLst>
            <a:lin ang="16200000" scaled="1"/>
            <a:tileRect/>
          </a:gradFill>
          <a:ln w="9525" cap="flat" cmpd="sng" algn="ctr">
            <a:noFill/>
            <a:prstDash val="solid"/>
            <a:round/>
            <a:headEnd type="none" w="med" len="med"/>
            <a:tailEnd type="none" w="med" len="med"/>
          </a:ln>
          <a:effectLst>
            <a:outerShdw dist="35921" dir="2700000" algn="ctr" rotWithShape="0">
              <a:schemeClr val="bg2"/>
            </a:outerShdw>
          </a:effectLst>
        </p:spPr>
        <p:txBody>
          <a:bodyPr/>
          <a:lstStyle/>
          <a:p>
            <a:pPr eaLnBrk="1" hangingPunct="1">
              <a:defRPr/>
            </a:pPr>
            <a:endParaRPr lang="en-US"/>
          </a:p>
        </p:txBody>
      </p:sp>
      <p:sp>
        <p:nvSpPr>
          <p:cNvPr id="2050" name="Rectangle 2"/>
          <p:cNvSpPr>
            <a:spLocks noGrp="1" noChangeArrowheads="1"/>
          </p:cNvSpPr>
          <p:nvPr>
            <p:ph type="ctrTitle" idx="4294967295"/>
          </p:nvPr>
        </p:nvSpPr>
        <p:spPr>
          <a:xfrm>
            <a:off x="2819400" y="2971800"/>
            <a:ext cx="6096000" cy="3352800"/>
          </a:xfrm>
        </p:spPr>
        <p:txBody>
          <a:bodyPr anchor="b">
            <a:normAutofit fontScale="90000"/>
          </a:bodyPr>
          <a:lstStyle/>
          <a:p>
            <a:pPr algn="ctr" eaLnBrk="1" hangingPunct="1">
              <a:defRPr/>
            </a:pP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4900" dirty="0" smtClean="0">
                <a:solidFill>
                  <a:schemeClr val="tx1"/>
                </a:solidFill>
              </a:rPr>
              <a:t>Active Shooter</a:t>
            </a:r>
            <a:br>
              <a:rPr lang="en-US" sz="4900" dirty="0" smtClean="0">
                <a:solidFill>
                  <a:schemeClr val="tx1"/>
                </a:solidFill>
              </a:rPr>
            </a:br>
            <a:r>
              <a:rPr lang="en-US" sz="4900" dirty="0" smtClean="0">
                <a:solidFill>
                  <a:schemeClr val="tx1"/>
                </a:solidFill>
              </a:rPr>
              <a:t>School</a:t>
            </a: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smtClean="0">
                <a:solidFill>
                  <a:schemeClr val="tx1"/>
                </a:solidFill>
              </a:rPr>
              <a:t>Cadet Briefing</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endParaRPr lang="en-US" sz="3600" dirty="0" smtClean="0">
              <a:solidFill>
                <a:schemeClr val="tx1"/>
              </a:solidFill>
            </a:endParaRPr>
          </a:p>
        </p:txBody>
      </p:sp>
      <p:sp>
        <p:nvSpPr>
          <p:cNvPr id="5" name="Rectangle 4"/>
          <p:cNvSpPr/>
          <p:nvPr/>
        </p:nvSpPr>
        <p:spPr>
          <a:xfrm>
            <a:off x="0" y="209550"/>
            <a:ext cx="9144000" cy="800100"/>
          </a:xfrm>
          <a:prstGeom prst="rect">
            <a:avLst/>
          </a:prstGeom>
        </p:spPr>
        <p:txBody>
          <a:bodyPr>
            <a:spAutoFit/>
          </a:bodyPr>
          <a:lstStyle/>
          <a:p>
            <a:pPr algn="ctr" eaLnBrk="1" hangingPunct="1">
              <a:defRPr/>
            </a:pPr>
            <a:r>
              <a:rPr lang="en-US" sz="4600" b="1" dirty="0">
                <a:solidFill>
                  <a:srgbClr val="0B4A8F"/>
                </a:solidFill>
                <a:effectLst>
                  <a:outerShdw blurRad="38100" dist="38100" dir="2700000" algn="tl">
                    <a:srgbClr val="000000">
                      <a:alpha val="43137"/>
                    </a:srgbClr>
                  </a:outerShdw>
                </a:effectLst>
                <a:latin typeface="+mj-lt"/>
              </a:rPr>
              <a:t>Civil Air Patrol</a:t>
            </a:r>
          </a:p>
        </p:txBody>
      </p:sp>
      <p:sp>
        <p:nvSpPr>
          <p:cNvPr id="6" name="TextBox 5"/>
          <p:cNvSpPr txBox="1"/>
          <p:nvPr/>
        </p:nvSpPr>
        <p:spPr>
          <a:xfrm>
            <a:off x="0" y="6434138"/>
            <a:ext cx="9144000" cy="307777"/>
          </a:xfrm>
          <a:prstGeom prst="rect">
            <a:avLst/>
          </a:prstGeom>
          <a:noFill/>
        </p:spPr>
        <p:txBody>
          <a:bodyPr>
            <a:spAutoFit/>
          </a:bodyPr>
          <a:lstStyle/>
          <a:p>
            <a:pPr algn="ctr" eaLnBrk="1" hangingPunct="1">
              <a:defRPr/>
            </a:pPr>
            <a:r>
              <a:rPr lang="en-US" sz="1400" b="1" cap="all" dirty="0" smtClean="0">
                <a:ln w="6350">
                  <a:noFill/>
                </a:ln>
                <a:solidFill>
                  <a:srgbClr val="0B4A8F"/>
                </a:solidFill>
                <a:latin typeface="+mj-lt"/>
              </a:rPr>
              <a:t>One </a:t>
            </a:r>
            <a:r>
              <a:rPr lang="en-US" sz="1400" b="1" cap="all" dirty="0">
                <a:ln w="6350">
                  <a:noFill/>
                </a:ln>
                <a:solidFill>
                  <a:srgbClr val="0B4A8F"/>
                </a:solidFill>
                <a:latin typeface="+mj-lt"/>
              </a:rPr>
              <a:t>Civil Air Patrol, excelling in service to our nation and our members</a:t>
            </a:r>
            <a:r>
              <a:rPr lang="en-US" sz="1400" b="1" cap="all" dirty="0" smtClean="0">
                <a:ln w="6350">
                  <a:noFill/>
                </a:ln>
                <a:solidFill>
                  <a:srgbClr val="0B4A8F"/>
                </a:solidFill>
                <a:latin typeface="+mj-lt"/>
              </a:rPr>
              <a:t>!</a:t>
            </a:r>
            <a:endParaRPr lang="en-US" sz="1400" b="1" cap="all" dirty="0">
              <a:ln w="6350">
                <a:noFill/>
              </a:ln>
              <a:solidFill>
                <a:srgbClr val="0B4A8F"/>
              </a:solidFill>
              <a:latin typeface="+mj-lt"/>
            </a:endParaRPr>
          </a:p>
        </p:txBody>
      </p:sp>
      <p:pic>
        <p:nvPicPr>
          <p:cNvPr id="10" name="Picture 7" descr="CAP Prop Logo no text.eps"/>
          <p:cNvPicPr>
            <a:picLocks noChangeAspect="1"/>
          </p:cNvPicPr>
          <p:nvPr/>
        </p:nvPicPr>
        <p:blipFill>
          <a:blip r:embed="rId3" cstate="print"/>
          <a:srcRect/>
          <a:stretch>
            <a:fillRect/>
          </a:stretch>
        </p:blipFill>
        <p:spPr bwMode="auto">
          <a:xfrm>
            <a:off x="152400" y="76200"/>
            <a:ext cx="1143000" cy="1000125"/>
          </a:xfrm>
          <a:prstGeom prst="rect">
            <a:avLst/>
          </a:prstGeom>
          <a:noFill/>
          <a:ln w="9525">
            <a:noFill/>
            <a:miter lim="800000"/>
            <a:headEnd/>
            <a:tailEnd/>
          </a:ln>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2133600"/>
            <a:ext cx="2971800" cy="2971800"/>
          </a:xfrm>
          <a:prstGeom prst="rect">
            <a:avLst/>
          </a:prstGeom>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09600"/>
            <a:ext cx="6705600" cy="609600"/>
          </a:xfrm>
        </p:spPr>
        <p:txBody>
          <a:bodyPr/>
          <a:lstStyle/>
          <a:p>
            <a:r>
              <a:rPr lang="en-US" dirty="0" smtClean="0"/>
              <a:t>Making a Difference</a:t>
            </a:r>
            <a:endParaRPr lang="en-US" dirty="0"/>
          </a:p>
        </p:txBody>
      </p:sp>
      <p:sp>
        <p:nvSpPr>
          <p:cNvPr id="3" name="Content Placeholder 2"/>
          <p:cNvSpPr>
            <a:spLocks noGrp="1"/>
          </p:cNvSpPr>
          <p:nvPr>
            <p:ph idx="1"/>
          </p:nvPr>
        </p:nvSpPr>
        <p:spPr>
          <a:xfrm>
            <a:off x="1839686" y="2209800"/>
            <a:ext cx="6858000" cy="4267200"/>
          </a:xfrm>
        </p:spPr>
        <p:txBody>
          <a:bodyPr/>
          <a:lstStyle/>
          <a:p>
            <a:pPr marL="0" indent="0">
              <a:buNone/>
            </a:pPr>
            <a:r>
              <a:rPr lang="en-US" sz="4000" dirty="0" smtClean="0"/>
              <a:t>Video </a:t>
            </a:r>
          </a:p>
          <a:p>
            <a:pPr marL="0" indent="0">
              <a:buNone/>
            </a:pPr>
            <a:endParaRPr lang="en-US" sz="4000" u="sng" dirty="0">
              <a:hlinkClick r:id="rId2"/>
            </a:endParaRPr>
          </a:p>
          <a:p>
            <a:pPr marL="0" indent="0">
              <a:buNone/>
            </a:pPr>
            <a:endParaRPr lang="en-US" sz="4000" u="sng" dirty="0" smtClean="0">
              <a:hlinkClick r:id="rId2"/>
            </a:endParaRPr>
          </a:p>
          <a:p>
            <a:pPr marL="0" indent="0">
              <a:buNone/>
            </a:pPr>
            <a:endParaRPr lang="en-US" sz="4000" u="sng" dirty="0">
              <a:hlinkClick r:id="rId2"/>
            </a:endParaRPr>
          </a:p>
          <a:p>
            <a:pPr marL="0" indent="0">
              <a:buNone/>
            </a:pPr>
            <a:endParaRPr lang="en-US" sz="1200" u="sng" dirty="0">
              <a:hlinkClick r:id="rId2"/>
            </a:endParaRPr>
          </a:p>
          <a:p>
            <a:pPr marL="0" indent="0">
              <a:buNone/>
            </a:pPr>
            <a:r>
              <a:rPr lang="en-US" u="sng" dirty="0" smtClean="0">
                <a:hlinkClick r:id="rId2"/>
              </a:rPr>
              <a:t>https</a:t>
            </a:r>
            <a:r>
              <a:rPr lang="en-US" u="sng" dirty="0">
                <a:hlinkClick r:id="rId2"/>
              </a:rPr>
              <a:t>://www.youtube.com/watch?v=8yACvLvQPcg</a:t>
            </a:r>
            <a:endParaRPr lang="en-US" sz="4000" dirty="0" smtClean="0"/>
          </a:p>
          <a:p>
            <a:pPr marL="0" indent="0">
              <a:buNone/>
            </a:pPr>
            <a:r>
              <a:rPr lang="en-US" sz="4000" dirty="0" smtClean="0"/>
              <a:t> </a:t>
            </a:r>
          </a:p>
        </p:txBody>
      </p:sp>
      <p:sp>
        <p:nvSpPr>
          <p:cNvPr id="4" name="TextBox 3"/>
          <p:cNvSpPr txBox="1"/>
          <p:nvPr/>
        </p:nvSpPr>
        <p:spPr>
          <a:xfrm>
            <a:off x="1839686" y="3352800"/>
            <a:ext cx="5038559" cy="1323439"/>
          </a:xfrm>
          <a:prstGeom prst="rect">
            <a:avLst/>
          </a:prstGeom>
          <a:noFill/>
        </p:spPr>
        <p:txBody>
          <a:bodyPr wrap="none" rtlCol="0">
            <a:spAutoFit/>
          </a:bodyPr>
          <a:lstStyle/>
          <a:p>
            <a:r>
              <a:rPr lang="en-US" sz="4000" dirty="0" smtClean="0">
                <a:latin typeface="Impact" panose="020B0806030902050204" pitchFamily="34" charset="0"/>
              </a:rPr>
              <a:t>The Psychology Behind</a:t>
            </a:r>
          </a:p>
          <a:p>
            <a:r>
              <a:rPr lang="en-US" sz="4000" dirty="0" smtClean="0">
                <a:latin typeface="Impact" panose="020B0806030902050204" pitchFamily="34" charset="0"/>
              </a:rPr>
              <a:t>School Shootings</a:t>
            </a:r>
            <a:endParaRPr lang="en-US" sz="4000" dirty="0">
              <a:latin typeface="Impact" panose="020B0806030902050204"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15199" y="102976"/>
            <a:ext cx="1732757" cy="1715430"/>
          </a:xfrm>
          <a:prstGeom prst="rect">
            <a:avLst/>
          </a:prstGeom>
        </p:spPr>
      </p:pic>
      <p:sp>
        <p:nvSpPr>
          <p:cNvPr id="6" name="TextBox 5"/>
          <p:cNvSpPr txBox="1"/>
          <p:nvPr/>
        </p:nvSpPr>
        <p:spPr>
          <a:xfrm>
            <a:off x="2971800" y="5067633"/>
            <a:ext cx="2842445" cy="769441"/>
          </a:xfrm>
          <a:prstGeom prst="rect">
            <a:avLst/>
          </a:prstGeom>
          <a:noFill/>
        </p:spPr>
        <p:txBody>
          <a:bodyPr wrap="none" rtlCol="0">
            <a:spAutoFit/>
          </a:bodyPr>
          <a:lstStyle/>
          <a:p>
            <a:r>
              <a:rPr lang="en-US" sz="2800" dirty="0">
                <a:latin typeface="Arial" panose="020B0604020202020204" pitchFamily="34" charset="0"/>
                <a:cs typeface="Arial" panose="020B0604020202020204" pitchFamily="34" charset="0"/>
              </a:rPr>
              <a:t>Gavin de Becker</a:t>
            </a:r>
          </a:p>
          <a:p>
            <a:endParaRPr lang="en-US" dirty="0"/>
          </a:p>
        </p:txBody>
      </p:sp>
    </p:spTree>
    <p:extLst>
      <p:ext uri="{BB962C8B-B14F-4D97-AF65-F5344CB8AC3E}">
        <p14:creationId xmlns:p14="http://schemas.microsoft.com/office/powerpoint/2010/main" val="2878310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09600"/>
            <a:ext cx="6705600" cy="609600"/>
          </a:xfrm>
        </p:spPr>
        <p:txBody>
          <a:bodyPr/>
          <a:lstStyle/>
          <a:p>
            <a:r>
              <a:rPr lang="en-US" dirty="0" smtClean="0"/>
              <a:t>Making a Difference</a:t>
            </a:r>
            <a:endParaRPr lang="en-US" dirty="0"/>
          </a:p>
        </p:txBody>
      </p:sp>
      <p:sp>
        <p:nvSpPr>
          <p:cNvPr id="3" name="Content Placeholder 2"/>
          <p:cNvSpPr>
            <a:spLocks noGrp="1"/>
          </p:cNvSpPr>
          <p:nvPr>
            <p:ph idx="1"/>
          </p:nvPr>
        </p:nvSpPr>
        <p:spPr>
          <a:xfrm>
            <a:off x="1839686" y="2209800"/>
            <a:ext cx="6858000" cy="4267200"/>
          </a:xfrm>
        </p:spPr>
        <p:txBody>
          <a:bodyPr/>
          <a:lstStyle/>
          <a:p>
            <a:pPr marL="0" indent="0">
              <a:buNone/>
            </a:pPr>
            <a:r>
              <a:rPr lang="en-US" sz="4000" dirty="0" smtClean="0"/>
              <a:t>Videos</a:t>
            </a:r>
            <a:r>
              <a:rPr lang="en-US" sz="1200" dirty="0" smtClean="0"/>
              <a:t> </a:t>
            </a:r>
          </a:p>
          <a:p>
            <a:pPr marL="0" indent="0">
              <a:buNone/>
            </a:pPr>
            <a:endParaRPr lang="en-US" sz="1200" u="sng" dirty="0">
              <a:hlinkClick r:id="rId2"/>
            </a:endParaRPr>
          </a:p>
          <a:p>
            <a:pPr marL="0" indent="0">
              <a:buNone/>
            </a:pPr>
            <a:endParaRPr lang="en-US" sz="1200" u="sng" dirty="0" smtClean="0">
              <a:hlinkClick r:id="rId2"/>
            </a:endParaRPr>
          </a:p>
          <a:p>
            <a:pPr marL="0" indent="0">
              <a:buNone/>
            </a:pPr>
            <a:endParaRPr lang="en-US" sz="1200" u="sng" dirty="0">
              <a:hlinkClick r:id="rId2"/>
            </a:endParaRPr>
          </a:p>
          <a:p>
            <a:pPr marL="0" indent="0">
              <a:buNone/>
            </a:pPr>
            <a:endParaRPr lang="en-US" u="sng" dirty="0" smtClean="0">
              <a:hlinkClick r:id="rId2"/>
            </a:endParaRPr>
          </a:p>
          <a:p>
            <a:pPr marL="0" indent="0">
              <a:buNone/>
            </a:pPr>
            <a:r>
              <a:rPr lang="en-US" u="sng" dirty="0" smtClean="0">
                <a:hlinkClick r:id="rId2"/>
              </a:rPr>
              <a:t>https</a:t>
            </a:r>
            <a:r>
              <a:rPr lang="en-US" u="sng" dirty="0">
                <a:hlinkClick r:id="rId2"/>
              </a:rPr>
              <a:t>://</a:t>
            </a:r>
            <a:r>
              <a:rPr lang="en-US" u="sng" dirty="0" smtClean="0">
                <a:hlinkClick r:id="rId2"/>
              </a:rPr>
              <a:t>www.youtube.com/watch?v=YOcIxX3FQN8</a:t>
            </a:r>
            <a:endParaRPr lang="en-US" u="sng" dirty="0" smtClean="0"/>
          </a:p>
          <a:p>
            <a:pPr marL="0" indent="0">
              <a:buNone/>
            </a:pPr>
            <a:endParaRPr lang="en-US" u="sng" dirty="0" smtClean="0">
              <a:hlinkClick r:id="rId3"/>
            </a:endParaRPr>
          </a:p>
          <a:p>
            <a:pPr marL="0" indent="0">
              <a:buNone/>
            </a:pPr>
            <a:endParaRPr lang="en-US" u="sng" dirty="0">
              <a:hlinkClick r:id="rId3"/>
            </a:endParaRPr>
          </a:p>
          <a:p>
            <a:pPr marL="0" indent="0">
              <a:buNone/>
            </a:pPr>
            <a:endParaRPr lang="en-US" u="sng" dirty="0" smtClean="0">
              <a:hlinkClick r:id="rId3"/>
            </a:endParaRPr>
          </a:p>
          <a:p>
            <a:pPr marL="0" indent="0">
              <a:buNone/>
            </a:pPr>
            <a:r>
              <a:rPr lang="en-US" u="sng" dirty="0" smtClean="0">
                <a:hlinkClick r:id="rId3"/>
              </a:rPr>
              <a:t>https</a:t>
            </a:r>
            <a:r>
              <a:rPr lang="en-US" u="sng" dirty="0">
                <a:hlinkClick r:id="rId3"/>
              </a:rPr>
              <a:t>://www.youtube.com/watch?v=1iJmlCgdWrg</a:t>
            </a:r>
            <a:endParaRPr lang="en-US" u="sng" dirty="0" smtClean="0"/>
          </a:p>
          <a:p>
            <a:pPr marL="0" indent="0">
              <a:buNone/>
            </a:pPr>
            <a:endParaRPr lang="en-US" sz="4000" dirty="0" smtClean="0"/>
          </a:p>
        </p:txBody>
      </p:sp>
      <p:sp>
        <p:nvSpPr>
          <p:cNvPr id="4" name="TextBox 3"/>
          <p:cNvSpPr txBox="1"/>
          <p:nvPr/>
        </p:nvSpPr>
        <p:spPr>
          <a:xfrm>
            <a:off x="1839686" y="3200400"/>
            <a:ext cx="3732112" cy="1938992"/>
          </a:xfrm>
          <a:prstGeom prst="rect">
            <a:avLst/>
          </a:prstGeom>
          <a:noFill/>
        </p:spPr>
        <p:txBody>
          <a:bodyPr wrap="none" rtlCol="0">
            <a:spAutoFit/>
          </a:bodyPr>
          <a:lstStyle/>
          <a:p>
            <a:r>
              <a:rPr lang="en-US" sz="4000" dirty="0" smtClean="0">
                <a:latin typeface="Impact" panose="020B0806030902050204" pitchFamily="34" charset="0"/>
              </a:rPr>
              <a:t>1 – A Single Word</a:t>
            </a:r>
          </a:p>
          <a:p>
            <a:endParaRPr lang="en-US" sz="4000" dirty="0">
              <a:latin typeface="Impact" panose="020B0806030902050204" pitchFamily="34" charset="0"/>
            </a:endParaRPr>
          </a:p>
          <a:p>
            <a:r>
              <a:rPr lang="en-US" sz="4000" dirty="0" smtClean="0">
                <a:latin typeface="Impact" panose="020B0806030902050204" pitchFamily="34" charset="0"/>
              </a:rPr>
              <a:t>2 - Roles</a:t>
            </a: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15199" y="102976"/>
            <a:ext cx="1732757" cy="1715430"/>
          </a:xfrm>
          <a:prstGeom prst="rect">
            <a:avLst/>
          </a:prstGeom>
        </p:spPr>
      </p:pic>
      <p:sp>
        <p:nvSpPr>
          <p:cNvPr id="6" name="TextBox 5"/>
          <p:cNvSpPr txBox="1"/>
          <p:nvPr/>
        </p:nvSpPr>
        <p:spPr>
          <a:xfrm>
            <a:off x="2590800" y="5562600"/>
            <a:ext cx="2460930" cy="707886"/>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Gavin de Becker</a:t>
            </a:r>
          </a:p>
          <a:p>
            <a:endParaRPr lang="en-US" dirty="0"/>
          </a:p>
        </p:txBody>
      </p:sp>
    </p:spTree>
    <p:extLst>
      <p:ext uri="{BB962C8B-B14F-4D97-AF65-F5344CB8AC3E}">
        <p14:creationId xmlns:p14="http://schemas.microsoft.com/office/powerpoint/2010/main" val="2035704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2843" y="304800"/>
            <a:ext cx="6705600" cy="609600"/>
          </a:xfrm>
        </p:spPr>
        <p:txBody>
          <a:bodyPr/>
          <a:lstStyle/>
          <a:p>
            <a:r>
              <a:rPr lang="en-US" dirty="0" smtClean="0"/>
              <a:t>Post Event Stressors </a:t>
            </a:r>
            <a:br>
              <a:rPr lang="en-US" dirty="0" smtClean="0"/>
            </a:br>
            <a:r>
              <a:rPr lang="en-US" dirty="0" smtClean="0"/>
              <a:t>&amp; Self-Care</a:t>
            </a:r>
            <a:endParaRPr lang="en-US" dirty="0"/>
          </a:p>
        </p:txBody>
      </p:sp>
      <p:sp>
        <p:nvSpPr>
          <p:cNvPr id="3" name="Content Placeholder 2"/>
          <p:cNvSpPr>
            <a:spLocks noGrp="1"/>
          </p:cNvSpPr>
          <p:nvPr>
            <p:ph idx="1"/>
          </p:nvPr>
        </p:nvSpPr>
        <p:spPr>
          <a:xfrm>
            <a:off x="1839686" y="2209800"/>
            <a:ext cx="7151914" cy="4267200"/>
          </a:xfrm>
        </p:spPr>
        <p:txBody>
          <a:bodyPr/>
          <a:lstStyle/>
          <a:p>
            <a:pPr marL="0" indent="0">
              <a:buNone/>
            </a:pPr>
            <a:r>
              <a:rPr lang="en-US" sz="4000" dirty="0" smtClean="0"/>
              <a:t>Normal Reactions</a:t>
            </a:r>
          </a:p>
          <a:p>
            <a:pPr lvl="1"/>
            <a:r>
              <a:rPr lang="en-US" sz="3600" dirty="0" smtClean="0"/>
              <a:t>Emotional</a:t>
            </a:r>
          </a:p>
          <a:p>
            <a:pPr lvl="1"/>
            <a:r>
              <a:rPr lang="en-US" sz="3600" dirty="0" smtClean="0"/>
              <a:t>Physical</a:t>
            </a:r>
          </a:p>
          <a:p>
            <a:pPr lvl="1"/>
            <a:r>
              <a:rPr lang="en-US" sz="3600" dirty="0" smtClean="0"/>
              <a:t>Cognitive</a:t>
            </a:r>
          </a:p>
          <a:p>
            <a:pPr lvl="1"/>
            <a:r>
              <a:rPr lang="en-US" sz="3600" dirty="0" smtClean="0"/>
              <a:t>Behavioral</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15199" y="102976"/>
            <a:ext cx="1732757" cy="1715430"/>
          </a:xfrm>
          <a:prstGeom prst="rect">
            <a:avLst/>
          </a:prstGeom>
        </p:spPr>
      </p:pic>
    </p:spTree>
    <p:extLst>
      <p:ext uri="{BB962C8B-B14F-4D97-AF65-F5344CB8AC3E}">
        <p14:creationId xmlns:p14="http://schemas.microsoft.com/office/powerpoint/2010/main" val="1216553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304800"/>
            <a:ext cx="6858000" cy="609600"/>
          </a:xfrm>
        </p:spPr>
        <p:txBody>
          <a:bodyPr/>
          <a:lstStyle/>
          <a:p>
            <a:r>
              <a:rPr lang="en-US" dirty="0"/>
              <a:t>Post Event Stressors </a:t>
            </a:r>
            <a:r>
              <a:rPr lang="en-US" dirty="0" smtClean="0"/>
              <a:t/>
            </a:r>
            <a:br>
              <a:rPr lang="en-US" dirty="0" smtClean="0"/>
            </a:br>
            <a:r>
              <a:rPr lang="en-US" dirty="0" smtClean="0"/>
              <a:t>&amp; </a:t>
            </a:r>
            <a:r>
              <a:rPr lang="en-US" dirty="0"/>
              <a:t>Self-Care</a:t>
            </a:r>
          </a:p>
        </p:txBody>
      </p:sp>
      <p:sp>
        <p:nvSpPr>
          <p:cNvPr id="3" name="Content Placeholder 2"/>
          <p:cNvSpPr>
            <a:spLocks noGrp="1"/>
          </p:cNvSpPr>
          <p:nvPr>
            <p:ph idx="1"/>
          </p:nvPr>
        </p:nvSpPr>
        <p:spPr>
          <a:xfrm>
            <a:off x="1828800" y="2209800"/>
            <a:ext cx="6858000" cy="4876800"/>
          </a:xfrm>
        </p:spPr>
        <p:txBody>
          <a:bodyPr/>
          <a:lstStyle/>
          <a:p>
            <a:pPr marL="0" indent="0">
              <a:buNone/>
            </a:pPr>
            <a:r>
              <a:rPr lang="en-US" sz="4000" dirty="0" smtClean="0"/>
              <a:t>Resilience</a:t>
            </a:r>
          </a:p>
          <a:p>
            <a:pPr marL="0" indent="0">
              <a:buNone/>
            </a:pPr>
            <a:endParaRPr lang="en-US" dirty="0" smtClean="0"/>
          </a:p>
          <a:p>
            <a:pPr marL="0" indent="0">
              <a:buNone/>
            </a:pPr>
            <a:r>
              <a:rPr lang="en-US" sz="2800" dirty="0" smtClean="0"/>
              <a:t>Reflects the ability of a person to maintain a relatively stable mental function throughout the course of events . . .</a:t>
            </a:r>
            <a:endParaRPr lang="en-US" sz="2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15199" y="102976"/>
            <a:ext cx="1732757" cy="1715430"/>
          </a:xfrm>
          <a:prstGeom prst="rect">
            <a:avLst/>
          </a:prstGeom>
        </p:spPr>
      </p:pic>
    </p:spTree>
    <p:extLst>
      <p:ext uri="{BB962C8B-B14F-4D97-AF65-F5344CB8AC3E}">
        <p14:creationId xmlns:p14="http://schemas.microsoft.com/office/powerpoint/2010/main" val="3620643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81200" y="304800"/>
            <a:ext cx="6858000" cy="609600"/>
          </a:xfrm>
        </p:spPr>
        <p:txBody>
          <a:bodyPr/>
          <a:lstStyle/>
          <a:p>
            <a:r>
              <a:rPr lang="en-US" dirty="0"/>
              <a:t>Post Event Stressors </a:t>
            </a:r>
            <a:r>
              <a:rPr lang="en-US" dirty="0" smtClean="0"/>
              <a:t/>
            </a:r>
            <a:br>
              <a:rPr lang="en-US" dirty="0" smtClean="0"/>
            </a:br>
            <a:r>
              <a:rPr lang="en-US" dirty="0" smtClean="0"/>
              <a:t>&amp; </a:t>
            </a:r>
            <a:r>
              <a:rPr lang="en-US" dirty="0"/>
              <a:t>Self-Care</a:t>
            </a:r>
          </a:p>
        </p:txBody>
      </p:sp>
      <p:pic>
        <p:nvPicPr>
          <p:cNvPr id="5"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r="74287"/>
          <a:stretch/>
        </p:blipFill>
        <p:spPr bwMode="auto">
          <a:xfrm>
            <a:off x="141515" y="2590800"/>
            <a:ext cx="2311998" cy="419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25713" r="50000"/>
          <a:stretch/>
        </p:blipFill>
        <p:spPr bwMode="auto">
          <a:xfrm>
            <a:off x="2453513" y="2590800"/>
            <a:ext cx="2183802" cy="419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50000" r="25952"/>
          <a:stretch/>
        </p:blipFill>
        <p:spPr bwMode="auto">
          <a:xfrm>
            <a:off x="4637315" y="2590800"/>
            <a:ext cx="2162287" cy="419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74048"/>
          <a:stretch/>
        </p:blipFill>
        <p:spPr bwMode="auto">
          <a:xfrm>
            <a:off x="6799601" y="2590800"/>
            <a:ext cx="2333513" cy="419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1443588" y="1905000"/>
            <a:ext cx="6387454" cy="584775"/>
          </a:xfrm>
          <a:prstGeom prst="rect">
            <a:avLst/>
          </a:prstGeom>
          <a:noFill/>
        </p:spPr>
        <p:txBody>
          <a:bodyPr wrap="none" rtlCol="0">
            <a:spAutoFit/>
          </a:bodyPr>
          <a:lstStyle/>
          <a:p>
            <a:r>
              <a:rPr lang="en-US" sz="3200" b="1" dirty="0" smtClean="0">
                <a:latin typeface="Arial" panose="020B0604020202020204" pitchFamily="34" charset="0"/>
                <a:cs typeface="Arial" panose="020B0604020202020204" pitchFamily="34" charset="0"/>
              </a:rPr>
              <a:t>CAP’s Four Pillars of Resilience</a:t>
            </a:r>
            <a:endParaRPr lang="en-US" sz="3200" b="1" dirty="0">
              <a:latin typeface="Arial" panose="020B0604020202020204" pitchFamily="34" charset="0"/>
              <a:cs typeface="Arial" panose="020B0604020202020204" pitchFamily="34" charset="0"/>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15199" y="102976"/>
            <a:ext cx="1732757" cy="1715430"/>
          </a:xfrm>
          <a:prstGeom prst="rect">
            <a:avLst/>
          </a:prstGeom>
        </p:spPr>
      </p:pic>
    </p:spTree>
    <p:extLst>
      <p:ext uri="{BB962C8B-B14F-4D97-AF65-F5344CB8AC3E}">
        <p14:creationId xmlns:p14="http://schemas.microsoft.com/office/powerpoint/2010/main" val="3624066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ircle(in)">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04800"/>
            <a:ext cx="6858000" cy="609600"/>
          </a:xfrm>
        </p:spPr>
        <p:txBody>
          <a:bodyPr/>
          <a:lstStyle/>
          <a:p>
            <a:r>
              <a:rPr lang="en-US" dirty="0"/>
              <a:t>Post Event Stressors </a:t>
            </a:r>
            <a:r>
              <a:rPr lang="en-US" dirty="0" smtClean="0"/>
              <a:t/>
            </a:r>
            <a:br>
              <a:rPr lang="en-US" dirty="0" smtClean="0"/>
            </a:br>
            <a:r>
              <a:rPr lang="en-US" dirty="0" smtClean="0"/>
              <a:t>&amp; </a:t>
            </a:r>
            <a:r>
              <a:rPr lang="en-US" dirty="0"/>
              <a:t>Self-Care</a:t>
            </a:r>
          </a:p>
        </p:txBody>
      </p:sp>
      <p:sp>
        <p:nvSpPr>
          <p:cNvPr id="3" name="Content Placeholder 2"/>
          <p:cNvSpPr>
            <a:spLocks noGrp="1"/>
          </p:cNvSpPr>
          <p:nvPr>
            <p:ph idx="1"/>
          </p:nvPr>
        </p:nvSpPr>
        <p:spPr/>
        <p:txBody>
          <a:bodyPr/>
          <a:lstStyle/>
          <a:p>
            <a:pPr marL="0" indent="0">
              <a:buNone/>
            </a:pPr>
            <a:r>
              <a:rPr lang="en-US" sz="4000" dirty="0" smtClean="0"/>
              <a:t>Spiritual Fitness (USAF)</a:t>
            </a:r>
          </a:p>
          <a:p>
            <a:pPr marL="0" indent="0">
              <a:buNone/>
            </a:pPr>
            <a:endParaRPr lang="en-US" dirty="0" smtClean="0"/>
          </a:p>
          <a:p>
            <a:pPr marL="0" indent="0">
              <a:buNone/>
            </a:pPr>
            <a:r>
              <a:rPr lang="en-US" sz="3200" dirty="0" smtClean="0"/>
              <a:t>Spiritual fitness is about having a sense of purpose and meaning in life. It is about strengthening a set of beliefs, principles, or values that give you a sense of well-being, hope, and the will to keep going.</a:t>
            </a:r>
          </a:p>
          <a:p>
            <a:pPr marL="0" indent="0">
              <a:buNone/>
            </a:pPr>
            <a:endParaRPr lang="en-US" sz="2800" dirty="0" smtClean="0"/>
          </a:p>
          <a:p>
            <a:pPr marL="0" indent="0">
              <a:buNone/>
            </a:pPr>
            <a:endParaRPr lang="en-US" sz="2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15199" y="102976"/>
            <a:ext cx="1732757" cy="1715430"/>
          </a:xfrm>
          <a:prstGeom prst="rect">
            <a:avLst/>
          </a:prstGeom>
        </p:spPr>
      </p:pic>
    </p:spTree>
    <p:extLst>
      <p:ext uri="{BB962C8B-B14F-4D97-AF65-F5344CB8AC3E}">
        <p14:creationId xmlns:p14="http://schemas.microsoft.com/office/powerpoint/2010/main" val="1690008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04800"/>
            <a:ext cx="6858000" cy="609600"/>
          </a:xfrm>
        </p:spPr>
        <p:txBody>
          <a:bodyPr/>
          <a:lstStyle/>
          <a:p>
            <a:r>
              <a:rPr lang="en-US" dirty="0"/>
              <a:t>Post Event Stressors </a:t>
            </a:r>
            <a:r>
              <a:rPr lang="en-US" dirty="0" smtClean="0"/>
              <a:t/>
            </a:r>
            <a:br>
              <a:rPr lang="en-US" dirty="0" smtClean="0"/>
            </a:br>
            <a:r>
              <a:rPr lang="en-US" dirty="0" smtClean="0"/>
              <a:t>&amp; </a:t>
            </a:r>
            <a:r>
              <a:rPr lang="en-US" dirty="0"/>
              <a:t>Self-Care</a:t>
            </a:r>
          </a:p>
        </p:txBody>
      </p:sp>
      <p:sp>
        <p:nvSpPr>
          <p:cNvPr id="3" name="Content Placeholder 2"/>
          <p:cNvSpPr>
            <a:spLocks noGrp="1"/>
          </p:cNvSpPr>
          <p:nvPr>
            <p:ph idx="1"/>
          </p:nvPr>
        </p:nvSpPr>
        <p:spPr/>
        <p:txBody>
          <a:bodyPr/>
          <a:lstStyle/>
          <a:p>
            <a:pPr marL="0" indent="0">
              <a:buNone/>
            </a:pPr>
            <a:endParaRPr lang="en-US" sz="3200" dirty="0" smtClean="0"/>
          </a:p>
          <a:p>
            <a:pPr marL="0" indent="0">
              <a:buNone/>
            </a:pPr>
            <a:r>
              <a:rPr lang="en-US" sz="3200" dirty="0" smtClean="0"/>
              <a:t>Three questions help me identify the meaning and purpose in my life:</a:t>
            </a:r>
          </a:p>
          <a:p>
            <a:pPr marL="0" indent="0">
              <a:buNone/>
            </a:pPr>
            <a:endParaRPr lang="en-US" dirty="0"/>
          </a:p>
          <a:p>
            <a:pPr>
              <a:buFont typeface="Wingdings" panose="05000000000000000000" pitchFamily="2" charset="2"/>
              <a:buChar char="Ø"/>
            </a:pPr>
            <a:r>
              <a:rPr lang="en-US" sz="2800" dirty="0" smtClean="0"/>
              <a:t>What am I willing to believe in?</a:t>
            </a:r>
          </a:p>
          <a:p>
            <a:pPr>
              <a:buFont typeface="Wingdings" panose="05000000000000000000" pitchFamily="2" charset="2"/>
              <a:buChar char="Ø"/>
            </a:pPr>
            <a:r>
              <a:rPr lang="en-US" sz="2800" dirty="0" smtClean="0"/>
              <a:t>What am I willing to live for?</a:t>
            </a:r>
          </a:p>
          <a:p>
            <a:pPr>
              <a:buFont typeface="Wingdings" panose="05000000000000000000" pitchFamily="2" charset="2"/>
              <a:buChar char="Ø"/>
            </a:pPr>
            <a:r>
              <a:rPr lang="en-US" sz="2800" dirty="0" smtClean="0"/>
              <a:t>What am I willing to commit to?</a:t>
            </a:r>
            <a:endParaRPr lang="en-US" sz="2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15199" y="102976"/>
            <a:ext cx="1732757" cy="1715430"/>
          </a:xfrm>
          <a:prstGeom prst="rect">
            <a:avLst/>
          </a:prstGeom>
        </p:spPr>
      </p:pic>
    </p:spTree>
    <p:extLst>
      <p:ext uri="{BB962C8B-B14F-4D97-AF65-F5344CB8AC3E}">
        <p14:creationId xmlns:p14="http://schemas.microsoft.com/office/powerpoint/2010/main" val="4242974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2843" y="304800"/>
            <a:ext cx="6705600" cy="609600"/>
          </a:xfrm>
        </p:spPr>
        <p:txBody>
          <a:bodyPr/>
          <a:lstStyle/>
          <a:p>
            <a:r>
              <a:rPr lang="en-US" dirty="0" smtClean="0"/>
              <a:t>Post Event Stressors </a:t>
            </a:r>
            <a:br>
              <a:rPr lang="en-US" dirty="0" smtClean="0"/>
            </a:br>
            <a:r>
              <a:rPr lang="en-US" dirty="0" smtClean="0"/>
              <a:t>&amp; Self-Care</a:t>
            </a:r>
            <a:endParaRPr lang="en-US" dirty="0"/>
          </a:p>
        </p:txBody>
      </p:sp>
      <p:sp>
        <p:nvSpPr>
          <p:cNvPr id="3" name="Content Placeholder 2"/>
          <p:cNvSpPr>
            <a:spLocks noGrp="1"/>
          </p:cNvSpPr>
          <p:nvPr>
            <p:ph idx="1"/>
          </p:nvPr>
        </p:nvSpPr>
        <p:spPr>
          <a:xfrm>
            <a:off x="1839686" y="2209800"/>
            <a:ext cx="7151914" cy="4267200"/>
          </a:xfrm>
        </p:spPr>
        <p:txBody>
          <a:bodyPr/>
          <a:lstStyle/>
          <a:p>
            <a:pPr marL="0" indent="0">
              <a:buNone/>
            </a:pPr>
            <a:r>
              <a:rPr lang="en-US" sz="4000" dirty="0" smtClean="0"/>
              <a:t>Self-Care Handout</a:t>
            </a:r>
          </a:p>
          <a:p>
            <a:pPr lvl="1"/>
            <a:r>
              <a:rPr lang="en-US" sz="3600" dirty="0" smtClean="0"/>
              <a:t>This handout is now your personal checklist of what to do to take of yourself</a:t>
            </a:r>
          </a:p>
          <a:p>
            <a:pPr marL="457200" lvl="1" indent="0">
              <a:buNone/>
            </a:pPr>
            <a:endParaRPr lang="en-US" sz="3600" dirty="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15199" y="102976"/>
            <a:ext cx="1732757" cy="1715430"/>
          </a:xfrm>
          <a:prstGeom prst="rect">
            <a:avLst/>
          </a:prstGeom>
        </p:spPr>
      </p:pic>
    </p:spTree>
    <p:extLst>
      <p:ext uri="{BB962C8B-B14F-4D97-AF65-F5344CB8AC3E}">
        <p14:creationId xmlns:p14="http://schemas.microsoft.com/office/powerpoint/2010/main" val="5893986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2843" y="381000"/>
            <a:ext cx="6705600" cy="609600"/>
          </a:xfrm>
        </p:spPr>
        <p:txBody>
          <a:bodyPr/>
          <a:lstStyle/>
          <a:p>
            <a:r>
              <a:rPr lang="en-US" dirty="0" smtClean="0"/>
              <a:t>Post Event Stressors </a:t>
            </a:r>
            <a:br>
              <a:rPr lang="en-US" dirty="0" smtClean="0"/>
            </a:br>
            <a:r>
              <a:rPr lang="en-US" dirty="0" smtClean="0"/>
              <a:t>&amp; Self-Care</a:t>
            </a:r>
            <a:endParaRPr lang="en-US" dirty="0"/>
          </a:p>
        </p:txBody>
      </p:sp>
      <p:sp>
        <p:nvSpPr>
          <p:cNvPr id="3" name="Content Placeholder 2"/>
          <p:cNvSpPr>
            <a:spLocks noGrp="1"/>
          </p:cNvSpPr>
          <p:nvPr>
            <p:ph idx="1"/>
          </p:nvPr>
        </p:nvSpPr>
        <p:spPr>
          <a:xfrm>
            <a:off x="1839686" y="2209800"/>
            <a:ext cx="7151914" cy="4267200"/>
          </a:xfrm>
        </p:spPr>
        <p:txBody>
          <a:bodyPr/>
          <a:lstStyle/>
          <a:p>
            <a:pPr marL="0" indent="0">
              <a:buNone/>
            </a:pPr>
            <a:r>
              <a:rPr lang="en-US" sz="4000" dirty="0" smtClean="0"/>
              <a:t>Self-Care Handout</a:t>
            </a:r>
          </a:p>
          <a:p>
            <a:pPr lvl="1"/>
            <a:r>
              <a:rPr lang="en-US" sz="3600" dirty="0" smtClean="0"/>
              <a:t>Check items that appeal to you</a:t>
            </a:r>
          </a:p>
          <a:p>
            <a:pPr lvl="1"/>
            <a:r>
              <a:rPr lang="en-US" sz="3600" dirty="0" smtClean="0"/>
              <a:t>How do you feel this will help you?</a:t>
            </a:r>
          </a:p>
          <a:p>
            <a:pPr marL="457200" lvl="1" indent="0">
              <a:buNone/>
            </a:pPr>
            <a:endParaRPr lang="en-US" sz="3600" dirty="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15199" y="102976"/>
            <a:ext cx="1732757" cy="1715430"/>
          </a:xfrm>
          <a:prstGeom prst="rect">
            <a:avLst/>
          </a:prstGeom>
        </p:spPr>
      </p:pic>
    </p:spTree>
    <p:extLst>
      <p:ext uri="{BB962C8B-B14F-4D97-AF65-F5344CB8AC3E}">
        <p14:creationId xmlns:p14="http://schemas.microsoft.com/office/powerpoint/2010/main" val="20080395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6858000" cy="609600"/>
          </a:xfrm>
        </p:spPr>
        <p:txBody>
          <a:bodyPr/>
          <a:lstStyle/>
          <a:p>
            <a:r>
              <a:rPr lang="en-US" dirty="0" smtClean="0"/>
              <a:t>Concluding Comments</a:t>
            </a:r>
            <a:endParaRPr lang="en-US" dirty="0"/>
          </a:p>
        </p:txBody>
      </p:sp>
      <p:sp>
        <p:nvSpPr>
          <p:cNvPr id="3" name="Content Placeholder 2"/>
          <p:cNvSpPr>
            <a:spLocks noGrp="1"/>
          </p:cNvSpPr>
          <p:nvPr>
            <p:ph idx="1"/>
          </p:nvPr>
        </p:nvSpPr>
        <p:spPr>
          <a:xfrm>
            <a:off x="1828800" y="2286000"/>
            <a:ext cx="6858000" cy="4876800"/>
          </a:xfrm>
        </p:spPr>
        <p:txBody>
          <a:bodyPr/>
          <a:lstStyle/>
          <a:p>
            <a:pPr marL="0" indent="0">
              <a:buNone/>
            </a:pPr>
            <a:r>
              <a:rPr lang="en-US" sz="3200" dirty="0" smtClean="0"/>
              <a:t>You have received introductory knowledge and skills to:</a:t>
            </a:r>
          </a:p>
          <a:p>
            <a:pPr marL="0" indent="0">
              <a:buNone/>
            </a:pPr>
            <a:endParaRPr lang="en-US" dirty="0"/>
          </a:p>
          <a:p>
            <a:r>
              <a:rPr lang="en-US" sz="2800" dirty="0" smtClean="0"/>
              <a:t>Help you be safe </a:t>
            </a:r>
            <a:endParaRPr lang="en-US" sz="2800" dirty="0"/>
          </a:p>
          <a:p>
            <a:r>
              <a:rPr lang="en-US" sz="2800" dirty="0"/>
              <a:t>P</a:t>
            </a:r>
            <a:r>
              <a:rPr lang="en-US" sz="2800" dirty="0" smtClean="0"/>
              <a:t>romote a safe environment</a:t>
            </a:r>
          </a:p>
          <a:p>
            <a:r>
              <a:rPr lang="en-US" sz="2800" dirty="0"/>
              <a:t>I</a:t>
            </a:r>
            <a:r>
              <a:rPr lang="en-US" sz="2800" dirty="0" smtClean="0"/>
              <a:t>mplement self-care</a:t>
            </a:r>
            <a:endParaRPr lang="en-US" sz="2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15199" y="102976"/>
            <a:ext cx="1732757" cy="1715430"/>
          </a:xfrm>
          <a:prstGeom prst="rect">
            <a:avLst/>
          </a:prstGeom>
        </p:spPr>
      </p:pic>
    </p:spTree>
    <p:extLst>
      <p:ext uri="{BB962C8B-B14F-4D97-AF65-F5344CB8AC3E}">
        <p14:creationId xmlns:p14="http://schemas.microsoft.com/office/powerpoint/2010/main" val="1915567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39686" y="2209800"/>
            <a:ext cx="6858000" cy="4267200"/>
          </a:xfrm>
        </p:spPr>
        <p:txBody>
          <a:bodyPr/>
          <a:lstStyle/>
          <a:p>
            <a:pPr marL="0" indent="0">
              <a:buNone/>
            </a:pPr>
            <a:r>
              <a:rPr lang="en-US" sz="4000" dirty="0" smtClean="0"/>
              <a:t>Briefing Themes</a:t>
            </a:r>
          </a:p>
          <a:p>
            <a:pPr lvl="1"/>
            <a:r>
              <a:rPr lang="en-US" sz="2800" dirty="0" smtClean="0"/>
              <a:t>Run, Hide, Fight</a:t>
            </a:r>
          </a:p>
          <a:p>
            <a:pPr lvl="1"/>
            <a:r>
              <a:rPr lang="en-US" sz="2800" dirty="0" smtClean="0"/>
              <a:t>Situational Awareness</a:t>
            </a:r>
          </a:p>
          <a:p>
            <a:pPr lvl="1"/>
            <a:r>
              <a:rPr lang="en-US" sz="2800" dirty="0" smtClean="0"/>
              <a:t>Making a Difference</a:t>
            </a:r>
          </a:p>
          <a:p>
            <a:pPr lvl="1"/>
            <a:r>
              <a:rPr lang="en-US" sz="2800" dirty="0" smtClean="0"/>
              <a:t>Post Event Stressors and </a:t>
            </a:r>
          </a:p>
          <a:p>
            <a:pPr marL="457200" lvl="1" indent="0">
              <a:buNone/>
            </a:pPr>
            <a:r>
              <a:rPr lang="en-US" sz="2800" dirty="0"/>
              <a:t>	</a:t>
            </a:r>
            <a:r>
              <a:rPr lang="en-US" sz="2800" dirty="0" smtClean="0"/>
              <a:t>Self-Care</a:t>
            </a:r>
          </a:p>
          <a:p>
            <a:pPr lvl="1"/>
            <a:endParaRPr lang="en-US" dirty="0" smtClean="0"/>
          </a:p>
          <a:p>
            <a:pPr lvl="1"/>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1671" y="99113"/>
            <a:ext cx="1666285" cy="1649623"/>
          </a:xfrm>
          <a:prstGeom prst="rect">
            <a:avLst/>
          </a:prstGeom>
        </p:spPr>
      </p:pic>
      <p:sp>
        <p:nvSpPr>
          <p:cNvPr id="6" name="TextBox 5"/>
          <p:cNvSpPr txBox="1"/>
          <p:nvPr/>
        </p:nvSpPr>
        <p:spPr>
          <a:xfrm>
            <a:off x="0" y="6434138"/>
            <a:ext cx="9144000" cy="307777"/>
          </a:xfrm>
          <a:prstGeom prst="rect">
            <a:avLst/>
          </a:prstGeom>
          <a:noFill/>
        </p:spPr>
        <p:txBody>
          <a:bodyPr>
            <a:spAutoFit/>
          </a:bodyPr>
          <a:lstStyle/>
          <a:p>
            <a:pPr algn="ctr" eaLnBrk="1" hangingPunct="1">
              <a:defRPr/>
            </a:pPr>
            <a:r>
              <a:rPr lang="en-US" sz="1400" b="1" cap="all" dirty="0" smtClean="0">
                <a:ln w="6350">
                  <a:noFill/>
                </a:ln>
                <a:solidFill>
                  <a:srgbClr val="0B4A8F"/>
                </a:solidFill>
                <a:latin typeface="+mj-lt"/>
              </a:rPr>
              <a:t>One </a:t>
            </a:r>
            <a:r>
              <a:rPr lang="en-US" sz="1400" b="1" cap="all" dirty="0">
                <a:ln w="6350">
                  <a:noFill/>
                </a:ln>
                <a:solidFill>
                  <a:srgbClr val="0B4A8F"/>
                </a:solidFill>
                <a:latin typeface="+mj-lt"/>
              </a:rPr>
              <a:t>Civil Air Patrol, excelling in service to our nation and our members</a:t>
            </a:r>
            <a:r>
              <a:rPr lang="en-US" sz="1400" b="1" cap="all" dirty="0" smtClean="0">
                <a:ln w="6350">
                  <a:noFill/>
                </a:ln>
                <a:solidFill>
                  <a:srgbClr val="0B4A8F"/>
                </a:solidFill>
                <a:latin typeface="+mj-lt"/>
              </a:rPr>
              <a:t>!</a:t>
            </a:r>
            <a:endParaRPr lang="en-US" sz="1400" b="1" cap="all" dirty="0">
              <a:ln w="6350">
                <a:noFill/>
              </a:ln>
              <a:solidFill>
                <a:srgbClr val="0B4A8F"/>
              </a:solidFill>
              <a:latin typeface="+mj-lt"/>
            </a:endParaRPr>
          </a:p>
        </p:txBody>
      </p:sp>
    </p:spTree>
    <p:extLst>
      <p:ext uri="{BB962C8B-B14F-4D97-AF65-F5344CB8AC3E}">
        <p14:creationId xmlns:p14="http://schemas.microsoft.com/office/powerpoint/2010/main" val="2296190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6858000" cy="609600"/>
          </a:xfrm>
        </p:spPr>
        <p:txBody>
          <a:bodyPr/>
          <a:lstStyle/>
          <a:p>
            <a:r>
              <a:rPr lang="en-US" dirty="0" smtClean="0"/>
              <a:t>Concluding Comments</a:t>
            </a:r>
            <a:endParaRPr lang="en-US" dirty="0"/>
          </a:p>
        </p:txBody>
      </p:sp>
      <p:sp>
        <p:nvSpPr>
          <p:cNvPr id="3" name="Content Placeholder 2"/>
          <p:cNvSpPr>
            <a:spLocks noGrp="1"/>
          </p:cNvSpPr>
          <p:nvPr>
            <p:ph idx="1"/>
          </p:nvPr>
        </p:nvSpPr>
        <p:spPr>
          <a:xfrm>
            <a:off x="1828800" y="2357687"/>
            <a:ext cx="6858000" cy="4876800"/>
          </a:xfrm>
        </p:spPr>
        <p:txBody>
          <a:bodyPr/>
          <a:lstStyle/>
          <a:p>
            <a:pPr marL="0" indent="0">
              <a:buNone/>
            </a:pPr>
            <a:r>
              <a:rPr lang="en-US" sz="3200" dirty="0"/>
              <a:t>K</a:t>
            </a:r>
            <a:r>
              <a:rPr lang="en-US" sz="3200" dirty="0" smtClean="0"/>
              <a:t>now that you are not alone.  There are people who are committed to helping you be safe wherever you are and whatever you do.  Know that your fellow CAP senior members and cadets have your six.</a:t>
            </a:r>
            <a:endParaRPr lang="en-US" sz="32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15199" y="102976"/>
            <a:ext cx="1732757" cy="1715430"/>
          </a:xfrm>
          <a:prstGeom prst="rect">
            <a:avLst/>
          </a:prstGeom>
        </p:spPr>
      </p:pic>
    </p:spTree>
    <p:extLst>
      <p:ext uri="{BB962C8B-B14F-4D97-AF65-F5344CB8AC3E}">
        <p14:creationId xmlns:p14="http://schemas.microsoft.com/office/powerpoint/2010/main" val="38250331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6858000" cy="609600"/>
          </a:xfrm>
        </p:spPr>
        <p:txBody>
          <a:bodyPr/>
          <a:lstStyle/>
          <a:p>
            <a:r>
              <a:rPr lang="en-US" dirty="0" smtClean="0"/>
              <a:t>Concluding Comments</a:t>
            </a:r>
            <a:endParaRPr lang="en-US" dirty="0"/>
          </a:p>
        </p:txBody>
      </p:sp>
      <p:sp>
        <p:nvSpPr>
          <p:cNvPr id="3" name="Content Placeholder 2"/>
          <p:cNvSpPr>
            <a:spLocks noGrp="1"/>
          </p:cNvSpPr>
          <p:nvPr>
            <p:ph idx="1"/>
          </p:nvPr>
        </p:nvSpPr>
        <p:spPr>
          <a:xfrm>
            <a:off x="1796143" y="3352800"/>
            <a:ext cx="5638800" cy="3128713"/>
          </a:xfrm>
        </p:spPr>
        <p:txBody>
          <a:bodyPr/>
          <a:lstStyle/>
          <a:p>
            <a:pPr marL="0" indent="0" algn="ctr">
              <a:buNone/>
            </a:pPr>
            <a:r>
              <a:rPr lang="en-US" sz="8000" dirty="0" smtClean="0">
                <a:solidFill>
                  <a:schemeClr val="accent6"/>
                </a:solidFill>
              </a:rPr>
              <a:t>Q &amp; A</a:t>
            </a:r>
            <a:endParaRPr lang="en-US" sz="8000" dirty="0">
              <a:solidFill>
                <a:schemeClr val="accent6"/>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15199" y="102976"/>
            <a:ext cx="1732757" cy="1715430"/>
          </a:xfrm>
          <a:prstGeom prst="rect">
            <a:avLst/>
          </a:prstGeom>
        </p:spPr>
      </p:pic>
    </p:spTree>
    <p:extLst>
      <p:ext uri="{BB962C8B-B14F-4D97-AF65-F5344CB8AC3E}">
        <p14:creationId xmlns:p14="http://schemas.microsoft.com/office/powerpoint/2010/main" val="1335706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09600"/>
            <a:ext cx="6705600" cy="609600"/>
          </a:xfrm>
        </p:spPr>
        <p:txBody>
          <a:bodyPr/>
          <a:lstStyle/>
          <a:p>
            <a:r>
              <a:rPr lang="en-US" dirty="0" smtClean="0"/>
              <a:t>Run, Hide, Fight</a:t>
            </a:r>
            <a:endParaRPr lang="en-US" dirty="0"/>
          </a:p>
        </p:txBody>
      </p:sp>
      <p:sp>
        <p:nvSpPr>
          <p:cNvPr id="3" name="Content Placeholder 2"/>
          <p:cNvSpPr>
            <a:spLocks noGrp="1"/>
          </p:cNvSpPr>
          <p:nvPr>
            <p:ph idx="1"/>
          </p:nvPr>
        </p:nvSpPr>
        <p:spPr>
          <a:xfrm>
            <a:off x="1839686" y="2209800"/>
            <a:ext cx="6858000" cy="4267200"/>
          </a:xfrm>
        </p:spPr>
        <p:txBody>
          <a:bodyPr/>
          <a:lstStyle/>
          <a:p>
            <a:pPr marL="0" indent="0">
              <a:buNone/>
            </a:pPr>
            <a:r>
              <a:rPr lang="en-US" sz="4000" dirty="0"/>
              <a:t>V</a:t>
            </a:r>
            <a:r>
              <a:rPr lang="en-US" sz="4000" dirty="0" smtClean="0"/>
              <a:t>ideo </a:t>
            </a:r>
          </a:p>
          <a:p>
            <a:pPr marL="0" indent="0">
              <a:buNone/>
            </a:pPr>
            <a:endParaRPr lang="en-US" sz="4000" u="sng" dirty="0">
              <a:hlinkClick r:id="rId3"/>
            </a:endParaRPr>
          </a:p>
          <a:p>
            <a:pPr marL="0" indent="0">
              <a:buNone/>
            </a:pPr>
            <a:endParaRPr lang="en-US" sz="4000" u="sng" dirty="0" smtClean="0">
              <a:hlinkClick r:id="rId3"/>
            </a:endParaRPr>
          </a:p>
          <a:p>
            <a:pPr marL="0" indent="0">
              <a:buNone/>
            </a:pPr>
            <a:endParaRPr lang="en-US" sz="4000" u="sng" dirty="0">
              <a:hlinkClick r:id="rId3"/>
            </a:endParaRPr>
          </a:p>
          <a:p>
            <a:pPr marL="0" indent="0">
              <a:buNone/>
            </a:pPr>
            <a:r>
              <a:rPr lang="en-US" u="sng" dirty="0" smtClean="0">
                <a:hlinkClick r:id="rId3"/>
              </a:rPr>
              <a:t>https</a:t>
            </a:r>
            <a:r>
              <a:rPr lang="en-US" u="sng" dirty="0">
                <a:hlinkClick r:id="rId3"/>
              </a:rPr>
              <a:t>://www.youtube.com/watch?v=yz5P2wy4X4o</a:t>
            </a:r>
            <a:endParaRPr lang="en-US" sz="4000" dirty="0" smtClean="0"/>
          </a:p>
        </p:txBody>
      </p:sp>
      <p:sp>
        <p:nvSpPr>
          <p:cNvPr id="4" name="TextBox 3"/>
          <p:cNvSpPr txBox="1"/>
          <p:nvPr/>
        </p:nvSpPr>
        <p:spPr>
          <a:xfrm>
            <a:off x="1839686" y="3276600"/>
            <a:ext cx="5575565" cy="1323439"/>
          </a:xfrm>
          <a:prstGeom prst="rect">
            <a:avLst/>
          </a:prstGeom>
          <a:noFill/>
        </p:spPr>
        <p:txBody>
          <a:bodyPr wrap="none" rtlCol="0">
            <a:spAutoFit/>
          </a:bodyPr>
          <a:lstStyle/>
          <a:p>
            <a:r>
              <a:rPr lang="en-US" sz="4000" dirty="0" smtClean="0">
                <a:latin typeface="Impact" panose="020B0806030902050204" pitchFamily="34" charset="0"/>
              </a:rPr>
              <a:t>Active Shooter Situation:</a:t>
            </a:r>
          </a:p>
          <a:p>
            <a:r>
              <a:rPr lang="en-US" sz="4000" dirty="0" smtClean="0">
                <a:latin typeface="Impact" panose="020B0806030902050204" pitchFamily="34" charset="0"/>
              </a:rPr>
              <a:t>Options for Consideration</a:t>
            </a:r>
            <a:endParaRPr lang="en-US" sz="4000" dirty="0">
              <a:latin typeface="Impact" panose="020B0806030902050204" pitchFamily="34" charset="0"/>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15199" y="102976"/>
            <a:ext cx="1732757" cy="1715430"/>
          </a:xfrm>
          <a:prstGeom prst="rect">
            <a:avLst/>
          </a:prstGeom>
        </p:spPr>
      </p:pic>
      <p:sp>
        <p:nvSpPr>
          <p:cNvPr id="7" name="TextBox 6"/>
          <p:cNvSpPr txBox="1"/>
          <p:nvPr/>
        </p:nvSpPr>
        <p:spPr>
          <a:xfrm>
            <a:off x="2819400" y="5005864"/>
            <a:ext cx="3275256" cy="584775"/>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Department of Homeland Security</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759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09600"/>
            <a:ext cx="6705600" cy="609600"/>
          </a:xfrm>
        </p:spPr>
        <p:txBody>
          <a:bodyPr/>
          <a:lstStyle/>
          <a:p>
            <a:r>
              <a:rPr lang="en-US" dirty="0" smtClean="0"/>
              <a:t>Run, Hide, Fight</a:t>
            </a:r>
            <a:endParaRPr lang="en-US" dirty="0"/>
          </a:p>
        </p:txBody>
      </p:sp>
      <p:sp>
        <p:nvSpPr>
          <p:cNvPr id="3" name="Content Placeholder 2"/>
          <p:cNvSpPr>
            <a:spLocks noGrp="1"/>
          </p:cNvSpPr>
          <p:nvPr>
            <p:ph idx="1"/>
          </p:nvPr>
        </p:nvSpPr>
        <p:spPr>
          <a:xfrm>
            <a:off x="1839686" y="2209800"/>
            <a:ext cx="6858000" cy="4267200"/>
          </a:xfrm>
        </p:spPr>
        <p:txBody>
          <a:bodyPr/>
          <a:lstStyle/>
          <a:p>
            <a:pPr marL="0" indent="0">
              <a:buNone/>
            </a:pPr>
            <a:r>
              <a:rPr lang="en-US" sz="4000" dirty="0" smtClean="0"/>
              <a:t>Things you can do:</a:t>
            </a:r>
          </a:p>
          <a:p>
            <a:pPr lvl="1"/>
            <a:r>
              <a:rPr lang="en-US" sz="2800" dirty="0" smtClean="0"/>
              <a:t>Cover and Concealment</a:t>
            </a:r>
          </a:p>
          <a:p>
            <a:pPr lvl="1"/>
            <a:r>
              <a:rPr lang="en-US" sz="2800" dirty="0" smtClean="0"/>
              <a:t>Put book bag over your chest</a:t>
            </a:r>
          </a:p>
          <a:p>
            <a:pPr lvl="1"/>
            <a:r>
              <a:rPr lang="en-US" sz="2800" dirty="0" smtClean="0"/>
              <a:t>Don’t </a:t>
            </a:r>
            <a:r>
              <a:rPr lang="en-US" sz="2800" dirty="0"/>
              <a:t>stand against wall or hug </a:t>
            </a:r>
            <a:r>
              <a:rPr lang="en-US" sz="2800" dirty="0" smtClean="0"/>
              <a:t>floor</a:t>
            </a:r>
          </a:p>
          <a:p>
            <a:pPr lvl="1"/>
            <a:r>
              <a:rPr lang="en-US" sz="2800" dirty="0" smtClean="0"/>
              <a:t>What are your suggestions?</a:t>
            </a:r>
            <a:endParaRPr lang="en-US" sz="28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15199" y="102976"/>
            <a:ext cx="1732757" cy="1715430"/>
          </a:xfrm>
          <a:prstGeom prst="rect">
            <a:avLst/>
          </a:prstGeom>
        </p:spPr>
      </p:pic>
    </p:spTree>
    <p:extLst>
      <p:ext uri="{BB962C8B-B14F-4D97-AF65-F5344CB8AC3E}">
        <p14:creationId xmlns:p14="http://schemas.microsoft.com/office/powerpoint/2010/main" val="3647450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6858000" cy="609600"/>
          </a:xfrm>
        </p:spPr>
        <p:txBody>
          <a:bodyPr/>
          <a:lstStyle/>
          <a:p>
            <a:r>
              <a:rPr lang="en-US" dirty="0" smtClean="0"/>
              <a:t>Situational Awareness</a:t>
            </a:r>
            <a:endParaRPr lang="en-US" dirty="0"/>
          </a:p>
        </p:txBody>
      </p:sp>
      <p:sp>
        <p:nvSpPr>
          <p:cNvPr id="3" name="Content Placeholder 2"/>
          <p:cNvSpPr>
            <a:spLocks noGrp="1"/>
          </p:cNvSpPr>
          <p:nvPr>
            <p:ph idx="1"/>
          </p:nvPr>
        </p:nvSpPr>
        <p:spPr/>
        <p:txBody>
          <a:bodyPr/>
          <a:lstStyle/>
          <a:p>
            <a:pPr marL="0" indent="0">
              <a:buNone/>
            </a:pPr>
            <a:r>
              <a:rPr lang="en-US" sz="4000" dirty="0" smtClean="0"/>
              <a:t>Intuition</a:t>
            </a:r>
          </a:p>
          <a:p>
            <a:pPr marL="0" indent="0">
              <a:buNone/>
            </a:pPr>
            <a:endParaRPr lang="en-US" dirty="0" smtClean="0"/>
          </a:p>
          <a:p>
            <a:pPr marL="0" indent="0">
              <a:buNone/>
            </a:pPr>
            <a:endParaRPr lang="en-US" dirty="0" smtClean="0"/>
          </a:p>
          <a:p>
            <a:pPr marL="0" indent="0">
              <a:buNone/>
            </a:pPr>
            <a:r>
              <a:rPr lang="en-US" sz="3200" dirty="0" smtClean="0"/>
              <a:t>Knowing without knowing why.  </a:t>
            </a:r>
            <a:r>
              <a:rPr lang="en-US" sz="3200" dirty="0"/>
              <a:t>M</a:t>
            </a:r>
            <a:r>
              <a:rPr lang="en-US" sz="3200" dirty="0" smtClean="0"/>
              <a:t>oving from A to Z without stopping.</a:t>
            </a:r>
          </a:p>
          <a:p>
            <a:pPr marL="0" indent="0">
              <a:buNone/>
            </a:pPr>
            <a:endParaRPr lang="en-US" sz="2800" dirty="0" smtClean="0"/>
          </a:p>
          <a:p>
            <a:pPr marL="0" indent="0">
              <a:buNone/>
            </a:pPr>
            <a:endParaRPr lang="en-US" sz="2800" dirty="0"/>
          </a:p>
          <a:p>
            <a:pPr marL="0" indent="0">
              <a:buNone/>
            </a:pPr>
            <a:r>
              <a:rPr lang="en-US" sz="2400" dirty="0" smtClean="0"/>
              <a:t>Root of word means to guard and to protect</a:t>
            </a:r>
            <a:endParaRPr lang="en-US" sz="2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15199" y="102976"/>
            <a:ext cx="1732757" cy="1715430"/>
          </a:xfrm>
          <a:prstGeom prst="rect">
            <a:avLst/>
          </a:prstGeom>
        </p:spPr>
      </p:pic>
    </p:spTree>
    <p:extLst>
      <p:ext uri="{BB962C8B-B14F-4D97-AF65-F5344CB8AC3E}">
        <p14:creationId xmlns:p14="http://schemas.microsoft.com/office/powerpoint/2010/main" val="3391698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09600"/>
            <a:ext cx="6705600" cy="609600"/>
          </a:xfrm>
        </p:spPr>
        <p:txBody>
          <a:bodyPr/>
          <a:lstStyle/>
          <a:p>
            <a:r>
              <a:rPr lang="en-US" dirty="0" smtClean="0"/>
              <a:t>Situational Awareness</a:t>
            </a:r>
            <a:endParaRPr lang="en-US" dirty="0"/>
          </a:p>
        </p:txBody>
      </p:sp>
      <p:sp>
        <p:nvSpPr>
          <p:cNvPr id="3" name="Content Placeholder 2"/>
          <p:cNvSpPr>
            <a:spLocks noGrp="1"/>
          </p:cNvSpPr>
          <p:nvPr>
            <p:ph idx="1"/>
          </p:nvPr>
        </p:nvSpPr>
        <p:spPr>
          <a:xfrm>
            <a:off x="1839686" y="2209800"/>
            <a:ext cx="7151914" cy="4267200"/>
          </a:xfrm>
        </p:spPr>
        <p:txBody>
          <a:bodyPr/>
          <a:lstStyle/>
          <a:p>
            <a:pPr marL="0" indent="0">
              <a:buNone/>
            </a:pPr>
            <a:r>
              <a:rPr lang="en-US" sz="4000" dirty="0" smtClean="0"/>
              <a:t>Entering Environment:</a:t>
            </a:r>
          </a:p>
          <a:p>
            <a:pPr lvl="1"/>
            <a:r>
              <a:rPr lang="en-US" sz="2800" dirty="0" smtClean="0"/>
              <a:t>Look and Assess</a:t>
            </a:r>
          </a:p>
          <a:p>
            <a:pPr lvl="1"/>
            <a:r>
              <a:rPr lang="en-US" sz="2800" dirty="0" smtClean="0"/>
              <a:t>“What if?”  </a:t>
            </a:r>
          </a:p>
          <a:p>
            <a:pPr lvl="1"/>
            <a:r>
              <a:rPr lang="en-US" sz="2800" dirty="0" smtClean="0"/>
              <a:t>Then I will . . .</a:t>
            </a:r>
          </a:p>
          <a:p>
            <a:pPr lvl="1"/>
            <a:r>
              <a:rPr lang="en-US" sz="2800" dirty="0" smtClean="0"/>
              <a:t>Emergency Plan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15199" y="102976"/>
            <a:ext cx="1732757" cy="1715430"/>
          </a:xfrm>
          <a:prstGeom prst="rect">
            <a:avLst/>
          </a:prstGeom>
        </p:spPr>
      </p:pic>
    </p:spTree>
    <p:extLst>
      <p:ext uri="{BB962C8B-B14F-4D97-AF65-F5344CB8AC3E}">
        <p14:creationId xmlns:p14="http://schemas.microsoft.com/office/powerpoint/2010/main" val="3324901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09600"/>
            <a:ext cx="6705600" cy="609600"/>
          </a:xfrm>
        </p:spPr>
        <p:txBody>
          <a:bodyPr/>
          <a:lstStyle/>
          <a:p>
            <a:r>
              <a:rPr lang="en-US" dirty="0" smtClean="0"/>
              <a:t>Situational Awareness</a:t>
            </a:r>
            <a:endParaRPr lang="en-US" dirty="0"/>
          </a:p>
        </p:txBody>
      </p:sp>
      <p:sp>
        <p:nvSpPr>
          <p:cNvPr id="3" name="Content Placeholder 2"/>
          <p:cNvSpPr>
            <a:spLocks noGrp="1"/>
          </p:cNvSpPr>
          <p:nvPr>
            <p:ph idx="1"/>
          </p:nvPr>
        </p:nvSpPr>
        <p:spPr>
          <a:xfrm>
            <a:off x="1839686" y="2209800"/>
            <a:ext cx="7151914" cy="4267200"/>
          </a:xfrm>
        </p:spPr>
        <p:txBody>
          <a:bodyPr/>
          <a:lstStyle/>
          <a:p>
            <a:pPr marL="0" indent="0">
              <a:buNone/>
            </a:pPr>
            <a:r>
              <a:rPr lang="en-US" sz="4000" dirty="0" smtClean="0"/>
              <a:t>ABC’s – readiness:</a:t>
            </a:r>
          </a:p>
          <a:p>
            <a:pPr lvl="1"/>
            <a:r>
              <a:rPr lang="en-US" sz="3600" dirty="0" smtClean="0"/>
              <a:t>Always</a:t>
            </a:r>
          </a:p>
          <a:p>
            <a:pPr lvl="1"/>
            <a:r>
              <a:rPr lang="en-US" sz="3600" dirty="0" smtClean="0"/>
              <a:t>Be</a:t>
            </a:r>
          </a:p>
          <a:p>
            <a:pPr lvl="1"/>
            <a:r>
              <a:rPr lang="en-US" sz="3600" dirty="0" smtClean="0"/>
              <a:t>Calm</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15199" y="102976"/>
            <a:ext cx="1732757" cy="1715430"/>
          </a:xfrm>
          <a:prstGeom prst="rect">
            <a:avLst/>
          </a:prstGeom>
        </p:spPr>
      </p:pic>
    </p:spTree>
    <p:extLst>
      <p:ext uri="{BB962C8B-B14F-4D97-AF65-F5344CB8AC3E}">
        <p14:creationId xmlns:p14="http://schemas.microsoft.com/office/powerpoint/2010/main" val="2323333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09600"/>
            <a:ext cx="6705600" cy="609600"/>
          </a:xfrm>
        </p:spPr>
        <p:txBody>
          <a:bodyPr/>
          <a:lstStyle/>
          <a:p>
            <a:r>
              <a:rPr lang="en-US" dirty="0" smtClean="0"/>
              <a:t>Situational Awareness</a:t>
            </a:r>
            <a:endParaRPr lang="en-US" dirty="0"/>
          </a:p>
        </p:txBody>
      </p:sp>
      <p:sp>
        <p:nvSpPr>
          <p:cNvPr id="3" name="Content Placeholder 2"/>
          <p:cNvSpPr>
            <a:spLocks noGrp="1"/>
          </p:cNvSpPr>
          <p:nvPr>
            <p:ph idx="1"/>
          </p:nvPr>
        </p:nvSpPr>
        <p:spPr>
          <a:xfrm>
            <a:off x="1839686" y="2209800"/>
            <a:ext cx="7151914" cy="4267200"/>
          </a:xfrm>
        </p:spPr>
        <p:txBody>
          <a:bodyPr/>
          <a:lstStyle/>
          <a:p>
            <a:pPr marL="0" indent="0">
              <a:buNone/>
            </a:pPr>
            <a:r>
              <a:rPr lang="en-US" sz="4000" dirty="0" smtClean="0"/>
              <a:t>LLF – a way to assess:</a:t>
            </a:r>
          </a:p>
          <a:p>
            <a:pPr lvl="1"/>
            <a:r>
              <a:rPr lang="en-US" sz="3600" dirty="0" smtClean="0"/>
              <a:t>Look</a:t>
            </a:r>
          </a:p>
          <a:p>
            <a:pPr lvl="1"/>
            <a:r>
              <a:rPr lang="en-US" sz="3600" dirty="0" smtClean="0"/>
              <a:t>Listen</a:t>
            </a:r>
          </a:p>
          <a:p>
            <a:pPr lvl="1"/>
            <a:r>
              <a:rPr lang="en-US" sz="3600" dirty="0" smtClean="0"/>
              <a:t>Feel</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15199" y="102976"/>
            <a:ext cx="1732757" cy="1715430"/>
          </a:xfrm>
          <a:prstGeom prst="rect">
            <a:avLst/>
          </a:prstGeom>
        </p:spPr>
      </p:pic>
    </p:spTree>
    <p:extLst>
      <p:ext uri="{BB962C8B-B14F-4D97-AF65-F5344CB8AC3E}">
        <p14:creationId xmlns:p14="http://schemas.microsoft.com/office/powerpoint/2010/main" val="2354703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09600"/>
            <a:ext cx="6705600" cy="609600"/>
          </a:xfrm>
        </p:spPr>
        <p:txBody>
          <a:bodyPr/>
          <a:lstStyle/>
          <a:p>
            <a:r>
              <a:rPr lang="en-US" dirty="0" smtClean="0"/>
              <a:t>Situational Awareness</a:t>
            </a:r>
            <a:endParaRPr lang="en-US" dirty="0"/>
          </a:p>
        </p:txBody>
      </p:sp>
      <p:sp>
        <p:nvSpPr>
          <p:cNvPr id="3" name="Content Placeholder 2"/>
          <p:cNvSpPr>
            <a:spLocks noGrp="1"/>
          </p:cNvSpPr>
          <p:nvPr>
            <p:ph idx="1"/>
          </p:nvPr>
        </p:nvSpPr>
        <p:spPr>
          <a:xfrm>
            <a:off x="1839686" y="2209800"/>
            <a:ext cx="7151914" cy="4267200"/>
          </a:xfrm>
        </p:spPr>
        <p:txBody>
          <a:bodyPr/>
          <a:lstStyle/>
          <a:p>
            <a:pPr marL="0" indent="0">
              <a:buNone/>
            </a:pPr>
            <a:r>
              <a:rPr lang="en-US" sz="4000" dirty="0" smtClean="0"/>
              <a:t>STEP – step by step:</a:t>
            </a:r>
          </a:p>
          <a:p>
            <a:pPr lvl="1"/>
            <a:r>
              <a:rPr lang="en-US" sz="3600" dirty="0" smtClean="0"/>
              <a:t>Stop</a:t>
            </a:r>
          </a:p>
          <a:p>
            <a:pPr lvl="1"/>
            <a:r>
              <a:rPr lang="en-US" sz="3600" dirty="0" smtClean="0"/>
              <a:t>Think</a:t>
            </a:r>
          </a:p>
          <a:p>
            <a:pPr lvl="1"/>
            <a:r>
              <a:rPr lang="en-US" sz="3600" dirty="0" smtClean="0"/>
              <a:t>Evaluate</a:t>
            </a:r>
          </a:p>
          <a:p>
            <a:pPr lvl="1"/>
            <a:r>
              <a:rPr lang="en-US" sz="3600" dirty="0" smtClean="0"/>
              <a:t>Proceed</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15199" y="102976"/>
            <a:ext cx="1732757" cy="1715430"/>
          </a:xfrm>
          <a:prstGeom prst="rect">
            <a:avLst/>
          </a:prstGeom>
        </p:spPr>
      </p:pic>
    </p:spTree>
    <p:extLst>
      <p:ext uri="{BB962C8B-B14F-4D97-AF65-F5344CB8AC3E}">
        <p14:creationId xmlns:p14="http://schemas.microsoft.com/office/powerpoint/2010/main" val="1011973995"/>
      </p:ext>
    </p:extLst>
  </p:cSld>
  <p:clrMapOvr>
    <a:masterClrMapping/>
  </p:clrMapOvr>
</p:sld>
</file>

<file path=ppt/theme/theme1.xml><?xml version="1.0" encoding="utf-8"?>
<a:theme xmlns:a="http://schemas.openxmlformats.org/drawingml/2006/main" name="Sky">
  <a:themeElements>
    <a:clrScheme name="Sk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k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BauerBodni Titl BT"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BauerBodni Titl BT" pitchFamily="82" charset="0"/>
          </a:defRPr>
        </a:defPPr>
      </a:lstStyle>
    </a:lnDef>
  </a:objectDefaults>
  <a:extraClrSchemeLst>
    <a:extraClrScheme>
      <a:clrScheme name="Sk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k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k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k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k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k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k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k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k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k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k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k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Sky</Template>
  <TotalTime>10441</TotalTime>
  <Words>458</Words>
  <Application>Microsoft Office PowerPoint</Application>
  <PresentationFormat>On-screen Show (4:3)</PresentationFormat>
  <Paragraphs>123</Paragraphs>
  <Slides>21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BauerBodni Titl BT</vt:lpstr>
      <vt:lpstr>Impact</vt:lpstr>
      <vt:lpstr>Wingdings</vt:lpstr>
      <vt:lpstr>Sky</vt:lpstr>
      <vt:lpstr>                          Active Shooter School  Cadet Briefing   </vt:lpstr>
      <vt:lpstr>PowerPoint Presentation</vt:lpstr>
      <vt:lpstr>Run, Hide, Fight</vt:lpstr>
      <vt:lpstr>Run, Hide, Fight</vt:lpstr>
      <vt:lpstr>Situational Awareness</vt:lpstr>
      <vt:lpstr>Situational Awareness</vt:lpstr>
      <vt:lpstr>Situational Awareness</vt:lpstr>
      <vt:lpstr>Situational Awareness</vt:lpstr>
      <vt:lpstr>Situational Awareness</vt:lpstr>
      <vt:lpstr>Making a Difference</vt:lpstr>
      <vt:lpstr>Making a Difference</vt:lpstr>
      <vt:lpstr>Post Event Stressors  &amp; Self-Care</vt:lpstr>
      <vt:lpstr>Post Event Stressors  &amp; Self-Care</vt:lpstr>
      <vt:lpstr>Post Event Stressors  &amp; Self-Care</vt:lpstr>
      <vt:lpstr>Post Event Stressors  &amp; Self-Care</vt:lpstr>
      <vt:lpstr>Post Event Stressors  &amp; Self-Care</vt:lpstr>
      <vt:lpstr>Post Event Stressors  &amp; Self-Care</vt:lpstr>
      <vt:lpstr>Post Event Stressors  &amp; Self-Care</vt:lpstr>
      <vt:lpstr>Concluding Comments</vt:lpstr>
      <vt:lpstr>Concluding Comments</vt:lpstr>
      <vt:lpstr>Concluding Comments</vt:lpstr>
    </vt:vector>
  </TitlesOfParts>
  <Company>NHQ Civil Air Patrol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nprobst</dc:creator>
  <cp:lastModifiedBy>Windows User</cp:lastModifiedBy>
  <cp:revision>870</cp:revision>
  <dcterms:created xsi:type="dcterms:W3CDTF">2008-07-11T20:08:11Z</dcterms:created>
  <dcterms:modified xsi:type="dcterms:W3CDTF">2018-02-26T22:35:25Z</dcterms:modified>
</cp:coreProperties>
</file>